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Nunito"/>
      <p:regular r:id="rId46"/>
      <p:bold r:id="rId47"/>
      <p:italic r:id="rId48"/>
      <p:boldItalic r:id="rId49"/>
    </p:embeddedFont>
    <p:embeddedFont>
      <p:font typeface="Maven Pro"/>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497733-E9DC-4752-B49D-F8E5CF249159}">
  <a:tblStyle styleId="{79497733-E9DC-4752-B49D-F8E5CF24915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Nunito-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avenPro-bold.fntdata"/><Relationship Id="rId50" Type="http://schemas.openxmlformats.org/officeDocument/2006/relationships/font" Target="fonts/MavenPro-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6f7912700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6f7912700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f7912700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f7912700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f7912700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f7912700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f7912700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6f7912700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f7912700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f7912700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f7912700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6f7912700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f7912700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6f7912700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6f7912700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6f7912700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6f7912700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6f7912700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f7912700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f7912700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eccf870f6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eccf870f6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70873166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70873166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eccf870f6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ceccf870f6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f7912700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6f7912700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d09f0d60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d09f0d60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d09f0d60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d09f0d60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d09f0d60e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d09f0d60e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d09f0d60e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d09f0d60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d09f0d60e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d09f0d60e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d09f0d60e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d09f0d60e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707a40d4e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707a40d4e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f7912700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f7912700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707a40d4e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707a40d4e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707a40d4e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707a40d4e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707a40d4e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707a40d4e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707a40d4e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707a40d4e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707a40d4e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707a40d4e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707a40d4e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707a40d4e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707a40d4e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707a40d4e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707a40d4e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707a40d4e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707a40d4e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707a40d4e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707a40d4e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707a40d4e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f7912700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f7912700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07a40d4e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707a40d4e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707a40d4e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707a40d4e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f7912700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f7912700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f7912700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f7912700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f7912700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f7912700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535250" y="1592325"/>
            <a:ext cx="5127900" cy="704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rgbClr val="000000"/>
                </a:solidFill>
              </a:rPr>
              <a:t>House Price Prediction </a:t>
            </a:r>
            <a:endParaRPr sz="3400">
              <a:solidFill>
                <a:srgbClr val="000000"/>
              </a:solidFill>
            </a:endParaRPr>
          </a:p>
        </p:txBody>
      </p:sp>
      <p:sp>
        <p:nvSpPr>
          <p:cNvPr id="278" name="Google Shape;278;p13"/>
          <p:cNvSpPr txBox="1"/>
          <p:nvPr>
            <p:ph idx="1" type="subTitle"/>
          </p:nvPr>
        </p:nvSpPr>
        <p:spPr>
          <a:xfrm>
            <a:off x="1048350" y="3499675"/>
            <a:ext cx="4072800" cy="942300"/>
          </a:xfrm>
          <a:prstGeom prst="rect">
            <a:avLst/>
          </a:prstGeom>
        </p:spPr>
        <p:txBody>
          <a:bodyPr anchorCtr="0" anchor="t" bIns="91425" lIns="91425" spcFirstLastPara="1" rIns="91425" wrap="square" tIns="91425">
            <a:noAutofit/>
          </a:bodyPr>
          <a:lstStyle/>
          <a:p>
            <a:pPr indent="457200" lvl="0" marL="457200" rtl="0" algn="l">
              <a:lnSpc>
                <a:spcPct val="80000"/>
              </a:lnSpc>
              <a:spcBef>
                <a:spcPts val="0"/>
              </a:spcBef>
              <a:spcAft>
                <a:spcPts val="0"/>
              </a:spcAft>
              <a:buSzPts val="688"/>
              <a:buNone/>
            </a:pPr>
            <a:r>
              <a:rPr b="1" lang="en" sz="1400">
                <a:solidFill>
                  <a:srgbClr val="434343"/>
                </a:solidFill>
                <a:latin typeface="Maven Pro"/>
                <a:ea typeface="Maven Pro"/>
                <a:cs typeface="Maven Pro"/>
                <a:sym typeface="Maven Pro"/>
              </a:rPr>
              <a:t>  </a:t>
            </a:r>
            <a:r>
              <a:rPr b="1" lang="en" sz="1400">
                <a:solidFill>
                  <a:srgbClr val="212121"/>
                </a:solidFill>
                <a:latin typeface="Maven Pro"/>
                <a:ea typeface="Maven Pro"/>
                <a:cs typeface="Maven Pro"/>
                <a:sym typeface="Maven Pro"/>
              </a:rPr>
              <a:t> </a:t>
            </a:r>
            <a:r>
              <a:rPr lang="en" sz="1400">
                <a:solidFill>
                  <a:srgbClr val="212121"/>
                </a:solidFill>
                <a:latin typeface="Maven Pro"/>
                <a:ea typeface="Maven Pro"/>
                <a:cs typeface="Maven Pro"/>
                <a:sym typeface="Maven Pro"/>
              </a:rPr>
              <a:t>Submitted To</a:t>
            </a:r>
            <a:endParaRPr sz="1400">
              <a:solidFill>
                <a:srgbClr val="212121"/>
              </a:solidFill>
              <a:latin typeface="Maven Pro"/>
              <a:ea typeface="Maven Pro"/>
              <a:cs typeface="Maven Pro"/>
              <a:sym typeface="Maven Pro"/>
            </a:endParaRPr>
          </a:p>
          <a:p>
            <a:pPr indent="457200" lvl="0" marL="457200" rtl="0" algn="l">
              <a:lnSpc>
                <a:spcPct val="80000"/>
              </a:lnSpc>
              <a:spcBef>
                <a:spcPts val="0"/>
              </a:spcBef>
              <a:spcAft>
                <a:spcPts val="0"/>
              </a:spcAft>
              <a:buSzPts val="688"/>
              <a:buNone/>
            </a:pPr>
            <a:r>
              <a:t/>
            </a:r>
            <a:endParaRPr sz="1400">
              <a:solidFill>
                <a:srgbClr val="212121"/>
              </a:solidFill>
              <a:latin typeface="Maven Pro"/>
              <a:ea typeface="Maven Pro"/>
              <a:cs typeface="Maven Pro"/>
              <a:sym typeface="Maven Pro"/>
            </a:endParaRPr>
          </a:p>
          <a:p>
            <a:pPr indent="0" lvl="0" marL="0" rtl="0" algn="l">
              <a:lnSpc>
                <a:spcPct val="80000"/>
              </a:lnSpc>
              <a:spcBef>
                <a:spcPts val="0"/>
              </a:spcBef>
              <a:spcAft>
                <a:spcPts val="0"/>
              </a:spcAft>
              <a:buSzPts val="688"/>
              <a:buNone/>
            </a:pPr>
            <a:r>
              <a:rPr b="1" lang="en" sz="1400">
                <a:solidFill>
                  <a:srgbClr val="212121"/>
                </a:solidFill>
                <a:latin typeface="Maven Pro"/>
                <a:ea typeface="Maven Pro"/>
                <a:cs typeface="Maven Pro"/>
                <a:sym typeface="Maven Pro"/>
              </a:rPr>
              <a:t>Dr. Anand Sharma 	Mr. Rohit Yadav</a:t>
            </a:r>
            <a:endParaRPr b="1" sz="1400">
              <a:solidFill>
                <a:srgbClr val="212121"/>
              </a:solidFill>
              <a:latin typeface="Maven Pro"/>
              <a:ea typeface="Maven Pro"/>
              <a:cs typeface="Maven Pro"/>
              <a:sym typeface="Maven Pro"/>
            </a:endParaRPr>
          </a:p>
          <a:p>
            <a:pPr indent="0" lvl="0" marL="0" rtl="0" algn="l">
              <a:lnSpc>
                <a:spcPct val="80000"/>
              </a:lnSpc>
              <a:spcBef>
                <a:spcPts val="0"/>
              </a:spcBef>
              <a:spcAft>
                <a:spcPts val="0"/>
              </a:spcAft>
              <a:buSzPts val="688"/>
              <a:buNone/>
            </a:pPr>
            <a:r>
              <a:rPr b="1" lang="en" sz="1400">
                <a:solidFill>
                  <a:srgbClr val="212121"/>
                </a:solidFill>
                <a:latin typeface="Maven Pro"/>
                <a:ea typeface="Maven Pro"/>
                <a:cs typeface="Maven Pro"/>
                <a:sym typeface="Maven Pro"/>
              </a:rPr>
              <a:t>HOD of CSE		</a:t>
            </a:r>
            <a:r>
              <a:rPr b="1" lang="en" sz="1400">
                <a:solidFill>
                  <a:srgbClr val="212121"/>
                </a:solidFill>
                <a:latin typeface="Maven Pro"/>
                <a:ea typeface="Maven Pro"/>
                <a:cs typeface="Maven Pro"/>
                <a:sym typeface="Maven Pro"/>
              </a:rPr>
              <a:t>Project Incharge/Guide</a:t>
            </a:r>
            <a:r>
              <a:rPr b="1" lang="en" sz="1400">
                <a:solidFill>
                  <a:srgbClr val="212121"/>
                </a:solidFill>
                <a:latin typeface="Maven Pro"/>
                <a:ea typeface="Maven Pro"/>
                <a:cs typeface="Maven Pro"/>
                <a:sym typeface="Maven Pro"/>
              </a:rPr>
              <a:t>	</a:t>
            </a:r>
            <a:endParaRPr b="1" sz="1400">
              <a:solidFill>
                <a:srgbClr val="212121"/>
              </a:solidFill>
              <a:latin typeface="Maven Pro"/>
              <a:ea typeface="Maven Pro"/>
              <a:cs typeface="Maven Pro"/>
              <a:sym typeface="Maven Pro"/>
            </a:endParaRPr>
          </a:p>
          <a:p>
            <a:pPr indent="0" lvl="0" marL="0" rtl="0" algn="l">
              <a:lnSpc>
                <a:spcPct val="80000"/>
              </a:lnSpc>
              <a:spcBef>
                <a:spcPts val="0"/>
              </a:spcBef>
              <a:spcAft>
                <a:spcPts val="0"/>
              </a:spcAft>
              <a:buSzPts val="688"/>
              <a:buNone/>
            </a:pPr>
            <a:r>
              <a:t/>
            </a:r>
            <a:endParaRPr b="1" sz="1300">
              <a:solidFill>
                <a:srgbClr val="212121"/>
              </a:solidFill>
              <a:latin typeface="Maven Pro"/>
              <a:ea typeface="Maven Pro"/>
              <a:cs typeface="Maven Pro"/>
              <a:sym typeface="Maven Pro"/>
            </a:endParaRPr>
          </a:p>
          <a:p>
            <a:pPr indent="0" lvl="0" marL="0" rtl="0" algn="l">
              <a:lnSpc>
                <a:spcPct val="80000"/>
              </a:lnSpc>
              <a:spcBef>
                <a:spcPts val="0"/>
              </a:spcBef>
              <a:spcAft>
                <a:spcPts val="0"/>
              </a:spcAft>
              <a:buSzPts val="688"/>
              <a:buNone/>
            </a:pPr>
            <a:r>
              <a:t/>
            </a:r>
            <a:endParaRPr b="1" sz="1300">
              <a:solidFill>
                <a:srgbClr val="434343"/>
              </a:solidFill>
              <a:latin typeface="Maven Pro"/>
              <a:ea typeface="Maven Pro"/>
              <a:cs typeface="Maven Pro"/>
              <a:sym typeface="Maven Pro"/>
            </a:endParaRPr>
          </a:p>
          <a:p>
            <a:pPr indent="0" lvl="0" marL="0" rtl="0" algn="l">
              <a:lnSpc>
                <a:spcPct val="80000"/>
              </a:lnSpc>
              <a:spcBef>
                <a:spcPts val="0"/>
              </a:spcBef>
              <a:spcAft>
                <a:spcPts val="0"/>
              </a:spcAft>
              <a:buSzPts val="688"/>
              <a:buNone/>
            </a:pPr>
            <a:r>
              <a:t/>
            </a:r>
            <a:endParaRPr b="1" sz="1300">
              <a:solidFill>
                <a:srgbClr val="434343"/>
              </a:solidFill>
              <a:latin typeface="Maven Pro"/>
              <a:ea typeface="Maven Pro"/>
              <a:cs typeface="Maven Pro"/>
              <a:sym typeface="Maven Pro"/>
            </a:endParaRPr>
          </a:p>
        </p:txBody>
      </p:sp>
      <p:sp>
        <p:nvSpPr>
          <p:cNvPr id="279" name="Google Shape;279;p13"/>
          <p:cNvSpPr txBox="1"/>
          <p:nvPr/>
        </p:nvSpPr>
        <p:spPr>
          <a:xfrm>
            <a:off x="997550" y="2514425"/>
            <a:ext cx="4203300" cy="1003500"/>
          </a:xfrm>
          <a:prstGeom prst="rect">
            <a:avLst/>
          </a:prstGeom>
          <a:noFill/>
          <a:ln>
            <a:noFill/>
          </a:ln>
        </p:spPr>
        <p:txBody>
          <a:bodyPr anchorCtr="0" anchor="t" bIns="91425" lIns="91425" spcFirstLastPara="1" rIns="91425" wrap="square" tIns="91425">
            <a:noAutofit/>
          </a:bodyPr>
          <a:lstStyle/>
          <a:p>
            <a:pPr indent="457200" lvl="0" marL="457200" rtl="0" algn="l">
              <a:lnSpc>
                <a:spcPct val="80000"/>
              </a:lnSpc>
              <a:spcBef>
                <a:spcPts val="0"/>
              </a:spcBef>
              <a:spcAft>
                <a:spcPts val="0"/>
              </a:spcAft>
              <a:buClr>
                <a:srgbClr val="000000"/>
              </a:buClr>
              <a:buSzPts val="688"/>
              <a:buFont typeface="Arial"/>
              <a:buNone/>
            </a:pPr>
            <a:r>
              <a:rPr lang="en">
                <a:solidFill>
                  <a:srgbClr val="434343"/>
                </a:solidFill>
                <a:latin typeface="Maven Pro"/>
                <a:ea typeface="Maven Pro"/>
                <a:cs typeface="Maven Pro"/>
                <a:sym typeface="Maven Pro"/>
              </a:rPr>
              <a:t>   </a:t>
            </a:r>
            <a:r>
              <a:rPr lang="en">
                <a:solidFill>
                  <a:srgbClr val="0B5394"/>
                </a:solidFill>
                <a:latin typeface="Maven Pro"/>
                <a:ea typeface="Maven Pro"/>
                <a:cs typeface="Maven Pro"/>
                <a:sym typeface="Maven Pro"/>
              </a:rPr>
              <a:t> </a:t>
            </a:r>
            <a:r>
              <a:rPr lang="en">
                <a:solidFill>
                  <a:srgbClr val="212121"/>
                </a:solidFill>
                <a:latin typeface="Maven Pro"/>
                <a:ea typeface="Maven Pro"/>
                <a:cs typeface="Maven Pro"/>
                <a:sym typeface="Maven Pro"/>
              </a:rPr>
              <a:t>Team Members :</a:t>
            </a:r>
            <a:endParaRPr>
              <a:solidFill>
                <a:srgbClr val="212121"/>
              </a:solidFill>
              <a:latin typeface="Maven Pro"/>
              <a:ea typeface="Maven Pro"/>
              <a:cs typeface="Maven Pro"/>
              <a:sym typeface="Maven Pro"/>
            </a:endParaRPr>
          </a:p>
          <a:p>
            <a:pPr indent="457200" lvl="0" marL="457200" rtl="0" algn="l">
              <a:lnSpc>
                <a:spcPct val="80000"/>
              </a:lnSpc>
              <a:spcBef>
                <a:spcPts val="0"/>
              </a:spcBef>
              <a:spcAft>
                <a:spcPts val="0"/>
              </a:spcAft>
              <a:buClr>
                <a:srgbClr val="000000"/>
              </a:buClr>
              <a:buSzPts val="688"/>
              <a:buFont typeface="Arial"/>
              <a:buNone/>
            </a:pPr>
            <a:r>
              <a:t/>
            </a:r>
            <a:endParaRPr>
              <a:solidFill>
                <a:srgbClr val="212121"/>
              </a:solidFill>
              <a:latin typeface="Maven Pro"/>
              <a:ea typeface="Maven Pro"/>
              <a:cs typeface="Maven Pro"/>
              <a:sym typeface="Maven Pro"/>
            </a:endParaRPr>
          </a:p>
          <a:p>
            <a:pPr indent="0" lvl="0" marL="0" rtl="0" algn="l">
              <a:lnSpc>
                <a:spcPct val="80000"/>
              </a:lnSpc>
              <a:spcBef>
                <a:spcPts val="0"/>
              </a:spcBef>
              <a:spcAft>
                <a:spcPts val="0"/>
              </a:spcAft>
              <a:buClr>
                <a:srgbClr val="000000"/>
              </a:buClr>
              <a:buSzPts val="688"/>
              <a:buFont typeface="Arial"/>
              <a:buNone/>
            </a:pPr>
            <a:r>
              <a:rPr b="1" lang="en">
                <a:solidFill>
                  <a:srgbClr val="212121"/>
                </a:solidFill>
                <a:latin typeface="Maven Pro"/>
                <a:ea typeface="Maven Pro"/>
                <a:cs typeface="Maven Pro"/>
                <a:sym typeface="Maven Pro"/>
              </a:rPr>
              <a:t>Anurag Gupta		       (2001090100004)</a:t>
            </a:r>
            <a:endParaRPr b="1">
              <a:solidFill>
                <a:srgbClr val="212121"/>
              </a:solidFill>
              <a:latin typeface="Maven Pro"/>
              <a:ea typeface="Maven Pro"/>
              <a:cs typeface="Maven Pro"/>
              <a:sym typeface="Maven Pro"/>
            </a:endParaRPr>
          </a:p>
          <a:p>
            <a:pPr indent="0" lvl="0" marL="0" rtl="0" algn="l">
              <a:lnSpc>
                <a:spcPct val="80000"/>
              </a:lnSpc>
              <a:spcBef>
                <a:spcPts val="0"/>
              </a:spcBef>
              <a:spcAft>
                <a:spcPts val="0"/>
              </a:spcAft>
              <a:buClr>
                <a:srgbClr val="000000"/>
              </a:buClr>
              <a:buSzPts val="688"/>
              <a:buFont typeface="Arial"/>
              <a:buNone/>
            </a:pPr>
            <a:r>
              <a:rPr b="1" lang="en">
                <a:solidFill>
                  <a:srgbClr val="212121"/>
                </a:solidFill>
                <a:latin typeface="Maven Pro"/>
                <a:ea typeface="Maven Pro"/>
                <a:cs typeface="Maven Pro"/>
                <a:sym typeface="Maven Pro"/>
              </a:rPr>
              <a:t>Arpit Kumar Nauhwara    (2001090100006) </a:t>
            </a:r>
            <a:endParaRPr b="1">
              <a:solidFill>
                <a:srgbClr val="212121"/>
              </a:solidFill>
              <a:latin typeface="Maven Pro"/>
              <a:ea typeface="Maven Pro"/>
              <a:cs typeface="Maven Pro"/>
              <a:sym typeface="Maven Pro"/>
            </a:endParaRPr>
          </a:p>
          <a:p>
            <a:pPr indent="0" lvl="0" marL="0" rtl="0" algn="l">
              <a:lnSpc>
                <a:spcPct val="80000"/>
              </a:lnSpc>
              <a:spcBef>
                <a:spcPts val="0"/>
              </a:spcBef>
              <a:spcAft>
                <a:spcPts val="0"/>
              </a:spcAft>
              <a:buNone/>
            </a:pPr>
            <a:r>
              <a:rPr b="1" lang="en">
                <a:solidFill>
                  <a:srgbClr val="212121"/>
                </a:solidFill>
                <a:latin typeface="Maven Pro"/>
                <a:ea typeface="Maven Pro"/>
                <a:cs typeface="Maven Pro"/>
                <a:sym typeface="Maven Pro"/>
              </a:rPr>
              <a:t>Hemant Sharma	       (2001090100021)</a:t>
            </a:r>
            <a:endParaRPr>
              <a:solidFill>
                <a:srgbClr val="212121"/>
              </a:solidFill>
              <a:latin typeface="Nunito"/>
              <a:ea typeface="Nunito"/>
              <a:cs typeface="Nunito"/>
              <a:sym typeface="Nunito"/>
            </a:endParaRPr>
          </a:p>
        </p:txBody>
      </p:sp>
      <p:pic>
        <p:nvPicPr>
          <p:cNvPr id="280" name="Google Shape;280;p13"/>
          <p:cNvPicPr preferRelativeResize="0"/>
          <p:nvPr/>
        </p:nvPicPr>
        <p:blipFill rotWithShape="1">
          <a:blip r:embed="rId3">
            <a:alphaModFix/>
          </a:blip>
          <a:srcRect b="-4177" l="0" r="-4177" t="0"/>
          <a:stretch/>
        </p:blipFill>
        <p:spPr>
          <a:xfrm>
            <a:off x="6141063" y="1010849"/>
            <a:ext cx="1131975" cy="1131975"/>
          </a:xfrm>
          <a:prstGeom prst="rect">
            <a:avLst/>
          </a:prstGeom>
          <a:noFill/>
          <a:ln>
            <a:noFill/>
          </a:ln>
        </p:spPr>
      </p:pic>
      <p:graphicFrame>
        <p:nvGraphicFramePr>
          <p:cNvPr id="281" name="Google Shape;281;p13"/>
          <p:cNvGraphicFramePr/>
          <p:nvPr/>
        </p:nvGraphicFramePr>
        <p:xfrm>
          <a:off x="152400" y="152400"/>
          <a:ext cx="3000000" cy="3000000"/>
        </p:xfrm>
        <a:graphic>
          <a:graphicData uri="http://schemas.openxmlformats.org/drawingml/2006/table">
            <a:tbl>
              <a:tblPr>
                <a:noFill/>
                <a:tableStyleId>{79497733-E9DC-4752-B49D-F8E5CF249159}</a:tableStyleId>
              </a:tblPr>
              <a:tblGrid>
                <a:gridCol w="382850"/>
                <a:gridCol w="3627250"/>
              </a:tblGrid>
              <a:tr h="2186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357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282" name="Google Shape;282;p13"/>
          <p:cNvGraphicFramePr/>
          <p:nvPr/>
        </p:nvGraphicFramePr>
        <p:xfrm>
          <a:off x="-8873025" y="-58300"/>
          <a:ext cx="3000000" cy="3000000"/>
        </p:xfrm>
        <a:graphic>
          <a:graphicData uri="http://schemas.openxmlformats.org/drawingml/2006/table">
            <a:tbl>
              <a:tblPr>
                <a:noFill/>
                <a:tableStyleId>{79497733-E9DC-4752-B49D-F8E5CF249159}</a:tableStyleId>
              </a:tblPr>
              <a:tblGrid>
                <a:gridCol w="3590925"/>
                <a:gridCol w="1228725"/>
              </a:tblGrid>
              <a:tr h="476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219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283" name="Google Shape;283;p13"/>
          <p:cNvGraphicFramePr/>
          <p:nvPr/>
        </p:nvGraphicFramePr>
        <p:xfrm>
          <a:off x="203750" y="79725"/>
          <a:ext cx="3000000" cy="3000000"/>
        </p:xfrm>
        <a:graphic>
          <a:graphicData uri="http://schemas.openxmlformats.org/drawingml/2006/table">
            <a:tbl>
              <a:tblPr>
                <a:noFill/>
                <a:tableStyleId>{79497733-E9DC-4752-B49D-F8E5CF249159}</a:tableStyleId>
              </a:tblPr>
              <a:tblGrid>
                <a:gridCol w="387525"/>
                <a:gridCol w="6559200"/>
              </a:tblGrid>
              <a:tr h="275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729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84" name="Google Shape;284;p13"/>
          <p:cNvSpPr txBox="1"/>
          <p:nvPr/>
        </p:nvSpPr>
        <p:spPr>
          <a:xfrm>
            <a:off x="152400" y="152400"/>
            <a:ext cx="76989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12121"/>
                </a:solidFill>
                <a:latin typeface="Maven Pro"/>
                <a:ea typeface="Maven Pro"/>
                <a:cs typeface="Maven Pro"/>
                <a:sym typeface="Maven Pro"/>
              </a:rPr>
              <a:t>Aligarh College of Engineering and Technology</a:t>
            </a:r>
            <a:endParaRPr b="1" sz="2000">
              <a:solidFill>
                <a:srgbClr val="212121"/>
              </a:solidFill>
              <a:latin typeface="Maven Pro"/>
              <a:ea typeface="Maven Pro"/>
              <a:cs typeface="Maven Pro"/>
              <a:sym typeface="Maven Pro"/>
            </a:endParaRPr>
          </a:p>
        </p:txBody>
      </p:sp>
      <p:sp>
        <p:nvSpPr>
          <p:cNvPr id="285" name="Google Shape;285;p13"/>
          <p:cNvSpPr txBox="1"/>
          <p:nvPr/>
        </p:nvSpPr>
        <p:spPr>
          <a:xfrm>
            <a:off x="276200" y="544613"/>
            <a:ext cx="5252400" cy="33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212121"/>
                </a:solidFill>
                <a:latin typeface="Times New Roman"/>
                <a:ea typeface="Times New Roman"/>
                <a:cs typeface="Times New Roman"/>
                <a:sym typeface="Times New Roman"/>
              </a:rPr>
              <a:t>(APPROVED BY A.I.C.T.E &amp; AFFILIATED TO AKTU, LUCKNOW)</a:t>
            </a:r>
            <a:endParaRPr sz="1200">
              <a:solidFill>
                <a:srgbClr val="21212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200">
                <a:solidFill>
                  <a:srgbClr val="212121"/>
                </a:solidFill>
                <a:latin typeface="Times New Roman"/>
                <a:ea typeface="Times New Roman"/>
                <a:cs typeface="Times New Roman"/>
                <a:sym typeface="Times New Roman"/>
              </a:rPr>
              <a:t>Session: 2020 - 2024</a:t>
            </a:r>
            <a:endParaRPr b="1" sz="1200">
              <a:solidFill>
                <a:srgbClr val="212121"/>
              </a:solidFill>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b="1" sz="1000">
              <a:solidFill>
                <a:srgbClr val="21212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pic>
        <p:nvPicPr>
          <p:cNvPr id="286" name="Google Shape;286;p13"/>
          <p:cNvPicPr preferRelativeResize="0"/>
          <p:nvPr/>
        </p:nvPicPr>
        <p:blipFill>
          <a:blip r:embed="rId4">
            <a:alphaModFix/>
          </a:blip>
          <a:stretch>
            <a:fillRect/>
          </a:stretch>
        </p:blipFill>
        <p:spPr>
          <a:xfrm>
            <a:off x="0" y="2879838"/>
            <a:ext cx="9144001" cy="3869675"/>
          </a:xfrm>
          <a:prstGeom prst="rect">
            <a:avLst/>
          </a:prstGeom>
          <a:noFill/>
          <a:ln>
            <a:noFill/>
          </a:ln>
        </p:spPr>
      </p:pic>
      <p:sp>
        <p:nvSpPr>
          <p:cNvPr id="287" name="Google Shape;287;p13"/>
          <p:cNvSpPr txBox="1"/>
          <p:nvPr/>
        </p:nvSpPr>
        <p:spPr>
          <a:xfrm>
            <a:off x="1734475" y="1196925"/>
            <a:ext cx="23484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212121"/>
                </a:solidFill>
                <a:latin typeface="Nunito"/>
                <a:ea typeface="Nunito"/>
                <a:cs typeface="Nunito"/>
                <a:sym typeface="Nunito"/>
              </a:rPr>
              <a:t>A Project Report on</a:t>
            </a:r>
            <a:endParaRPr b="1" i="1" sz="1800">
              <a:solidFill>
                <a:srgbClr val="212121"/>
              </a:solidFill>
              <a:latin typeface="Nunito"/>
              <a:ea typeface="Nunito"/>
              <a:cs typeface="Nunito"/>
              <a:sym typeface="Nunito"/>
            </a:endParaRPr>
          </a:p>
          <a:p>
            <a:pPr indent="0" lvl="0" marL="0" rtl="0" algn="l">
              <a:spcBef>
                <a:spcPts val="0"/>
              </a:spcBef>
              <a:spcAft>
                <a:spcPts val="0"/>
              </a:spcAft>
              <a:buNone/>
            </a:pPr>
            <a:r>
              <a:t/>
            </a:r>
            <a:endParaRPr b="1" i="1" sz="1600">
              <a:solidFill>
                <a:schemeClr val="dk2"/>
              </a:solidFill>
              <a:latin typeface="Nunito"/>
              <a:ea typeface="Nunito"/>
              <a:cs typeface="Nunito"/>
              <a:sym typeface="Nunito"/>
            </a:endParaRPr>
          </a:p>
        </p:txBody>
      </p:sp>
      <p:sp>
        <p:nvSpPr>
          <p:cNvPr id="288" name="Google Shape;288;p13"/>
          <p:cNvSpPr txBox="1"/>
          <p:nvPr/>
        </p:nvSpPr>
        <p:spPr>
          <a:xfrm>
            <a:off x="6204300" y="3346075"/>
            <a:ext cx="1647000" cy="7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
        <p:nvSpPr>
          <p:cNvPr id="289" name="Google Shape;289;p13"/>
          <p:cNvSpPr txBox="1"/>
          <p:nvPr/>
        </p:nvSpPr>
        <p:spPr>
          <a:xfrm>
            <a:off x="1052950" y="2143000"/>
            <a:ext cx="3502800" cy="234900"/>
          </a:xfrm>
          <a:prstGeom prst="rect">
            <a:avLst/>
          </a:prstGeom>
          <a:noFill/>
          <a:ln>
            <a:noFill/>
          </a:ln>
        </p:spPr>
        <p:txBody>
          <a:bodyPr anchorCtr="0" anchor="t" bIns="91425" lIns="91425" spcFirstLastPara="1" rIns="91425" wrap="square" tIns="91425">
            <a:noAutofit/>
          </a:bodyPr>
          <a:lstStyle/>
          <a:p>
            <a:pPr indent="-228600" lvl="0" marL="457200" rtl="0" algn="l">
              <a:lnSpc>
                <a:spcPct val="152000"/>
              </a:lnSpc>
              <a:spcBef>
                <a:spcPts val="0"/>
              </a:spcBef>
              <a:spcAft>
                <a:spcPts val="0"/>
              </a:spcAft>
              <a:buClr>
                <a:srgbClr val="000000"/>
              </a:buClr>
              <a:buSzPts val="1000"/>
              <a:buFont typeface="Maven Pro"/>
              <a:buNone/>
            </a:pPr>
            <a:r>
              <a:rPr b="1" i="1" lang="en" sz="1000">
                <a:latin typeface="Maven Pro"/>
                <a:ea typeface="Maven Pro"/>
                <a:cs typeface="Maven Pro"/>
                <a:sym typeface="Maven Pro"/>
              </a:rPr>
              <a:t>Exploring the House Prices in Bengaluru</a:t>
            </a:r>
            <a:endParaRPr b="1" i="1" sz="300">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3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53" name="Shape 353"/>
        <p:cNvGrpSpPr/>
        <p:nvPr/>
      </p:nvGrpSpPr>
      <p:grpSpPr>
        <a:xfrm>
          <a:off x="0" y="0"/>
          <a:ext cx="0" cy="0"/>
          <a:chOff x="0" y="0"/>
          <a:chExt cx="0" cy="0"/>
        </a:xfrm>
      </p:grpSpPr>
      <p:sp>
        <p:nvSpPr>
          <p:cNvPr id="354" name="Google Shape;35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DATA CLEANING AND PREPROCESSING,</a:t>
            </a:r>
            <a:endParaRPr>
              <a:solidFill>
                <a:srgbClr val="212121"/>
              </a:solidFill>
            </a:endParaRPr>
          </a:p>
        </p:txBody>
      </p:sp>
      <p:sp>
        <p:nvSpPr>
          <p:cNvPr id="355" name="Google Shape;355;p22"/>
          <p:cNvSpPr txBox="1"/>
          <p:nvPr>
            <p:ph idx="1" type="body"/>
          </p:nvPr>
        </p:nvSpPr>
        <p:spPr>
          <a:xfrm>
            <a:off x="1303800" y="1304250"/>
            <a:ext cx="6966600" cy="42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rgbClr val="000000"/>
                </a:solidFill>
              </a:rPr>
              <a:t>After Checking Null Value, we drop Null value by using command “df.dropna()”. </a:t>
            </a:r>
            <a:endParaRPr b="1">
              <a:solidFill>
                <a:srgbClr val="000000"/>
              </a:solidFill>
            </a:endParaRPr>
          </a:p>
        </p:txBody>
      </p:sp>
      <p:pic>
        <p:nvPicPr>
          <p:cNvPr id="356" name="Google Shape;356;p22"/>
          <p:cNvPicPr preferRelativeResize="0"/>
          <p:nvPr/>
        </p:nvPicPr>
        <p:blipFill>
          <a:blip r:embed="rId3">
            <a:alphaModFix/>
          </a:blip>
          <a:stretch>
            <a:fillRect/>
          </a:stretch>
        </p:blipFill>
        <p:spPr>
          <a:xfrm>
            <a:off x="0" y="2898200"/>
            <a:ext cx="9144001" cy="3886200"/>
          </a:xfrm>
          <a:prstGeom prst="rect">
            <a:avLst/>
          </a:prstGeom>
          <a:noFill/>
          <a:ln>
            <a:noFill/>
          </a:ln>
        </p:spPr>
      </p:pic>
      <p:pic>
        <p:nvPicPr>
          <p:cNvPr id="357" name="Google Shape;357;p22"/>
          <p:cNvPicPr preferRelativeResize="0"/>
          <p:nvPr/>
        </p:nvPicPr>
        <p:blipFill>
          <a:blip r:embed="rId4">
            <a:alphaModFix/>
          </a:blip>
          <a:stretch>
            <a:fillRect/>
          </a:stretch>
        </p:blipFill>
        <p:spPr>
          <a:xfrm>
            <a:off x="1381125" y="1869450"/>
            <a:ext cx="7030501" cy="2373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61" name="Shape 361"/>
        <p:cNvGrpSpPr/>
        <p:nvPr/>
      </p:nvGrpSpPr>
      <p:grpSpPr>
        <a:xfrm>
          <a:off x="0" y="0"/>
          <a:ext cx="0" cy="0"/>
          <a:chOff x="0" y="0"/>
          <a:chExt cx="0" cy="0"/>
        </a:xfrm>
      </p:grpSpPr>
      <p:sp>
        <p:nvSpPr>
          <p:cNvPr id="362" name="Google Shape;362;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DATA VISUALIZATION,</a:t>
            </a:r>
            <a:endParaRPr>
              <a:solidFill>
                <a:srgbClr val="212121"/>
              </a:solidFill>
            </a:endParaRPr>
          </a:p>
        </p:txBody>
      </p:sp>
      <p:sp>
        <p:nvSpPr>
          <p:cNvPr id="363" name="Google Shape;363;p23"/>
          <p:cNvSpPr txBox="1"/>
          <p:nvPr>
            <p:ph idx="1" type="body"/>
          </p:nvPr>
        </p:nvSpPr>
        <p:spPr>
          <a:xfrm>
            <a:off x="1303800" y="1529550"/>
            <a:ext cx="7030500" cy="190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rPr>
              <a:t>Data visualization is about presenting data in graphical or visual formats like, </a:t>
            </a:r>
            <a:endParaRPr b="1">
              <a:solidFill>
                <a:srgbClr val="000000"/>
              </a:solidFill>
            </a:endParaRPr>
          </a:p>
          <a:p>
            <a:pPr indent="-311150" lvl="0" marL="457200" rtl="0" algn="l">
              <a:spcBef>
                <a:spcPts val="1200"/>
              </a:spcBef>
              <a:spcAft>
                <a:spcPts val="0"/>
              </a:spcAft>
              <a:buClr>
                <a:srgbClr val="000000"/>
              </a:buClr>
              <a:buSzPts val="1300"/>
              <a:buAutoNum type="arabicPeriod"/>
            </a:pPr>
            <a:r>
              <a:rPr b="1" lang="en">
                <a:solidFill>
                  <a:srgbClr val="000000"/>
                </a:solidFill>
              </a:rPr>
              <a:t>Charts, </a:t>
            </a:r>
            <a:endParaRPr b="1">
              <a:solidFill>
                <a:srgbClr val="000000"/>
              </a:solidFill>
            </a:endParaRPr>
          </a:p>
          <a:p>
            <a:pPr indent="-311150" lvl="0" marL="457200" rtl="0" algn="l">
              <a:spcBef>
                <a:spcPts val="0"/>
              </a:spcBef>
              <a:spcAft>
                <a:spcPts val="0"/>
              </a:spcAft>
              <a:buClr>
                <a:srgbClr val="000000"/>
              </a:buClr>
              <a:buSzPts val="1300"/>
              <a:buAutoNum type="arabicPeriod"/>
            </a:pPr>
            <a:r>
              <a:rPr b="1" lang="en">
                <a:solidFill>
                  <a:srgbClr val="000000"/>
                </a:solidFill>
              </a:rPr>
              <a:t>Graphs,  </a:t>
            </a:r>
            <a:endParaRPr b="1">
              <a:solidFill>
                <a:srgbClr val="000000"/>
              </a:solidFill>
            </a:endParaRPr>
          </a:p>
          <a:p>
            <a:pPr indent="-311150" lvl="0" marL="457200" rtl="0" algn="l">
              <a:spcBef>
                <a:spcPts val="0"/>
              </a:spcBef>
              <a:spcAft>
                <a:spcPts val="0"/>
              </a:spcAft>
              <a:buClr>
                <a:srgbClr val="000000"/>
              </a:buClr>
              <a:buSzPts val="1300"/>
              <a:buAutoNum type="arabicPeriod"/>
            </a:pPr>
            <a:r>
              <a:rPr b="1" lang="en">
                <a:solidFill>
                  <a:srgbClr val="000000"/>
                </a:solidFill>
              </a:rPr>
              <a:t>Maps.</a:t>
            </a:r>
            <a:endParaRPr b="1">
              <a:solidFill>
                <a:srgbClr val="000000"/>
              </a:solidFill>
            </a:endParaRPr>
          </a:p>
          <a:p>
            <a:pPr indent="0" lvl="0" marL="0" rtl="0" algn="l">
              <a:spcBef>
                <a:spcPts val="1200"/>
              </a:spcBef>
              <a:spcAft>
                <a:spcPts val="1200"/>
              </a:spcAft>
              <a:buNone/>
            </a:pPr>
            <a:r>
              <a:rPr b="1" lang="en">
                <a:solidFill>
                  <a:srgbClr val="000000"/>
                </a:solidFill>
              </a:rPr>
              <a:t>It helps make complex data easier to understand, allowing us to spot patterns, trends, and insights more quickly and effectively.</a:t>
            </a:r>
            <a:endParaRPr b="1" sz="1400">
              <a:solidFill>
                <a:srgbClr val="000000"/>
              </a:solidFill>
            </a:endParaRPr>
          </a:p>
        </p:txBody>
      </p:sp>
      <p:pic>
        <p:nvPicPr>
          <p:cNvPr id="364" name="Google Shape;364;p23"/>
          <p:cNvPicPr preferRelativeResize="0"/>
          <p:nvPr/>
        </p:nvPicPr>
        <p:blipFill>
          <a:blip r:embed="rId3">
            <a:alphaModFix/>
          </a:blip>
          <a:stretch>
            <a:fillRect/>
          </a:stretch>
        </p:blipFill>
        <p:spPr>
          <a:xfrm>
            <a:off x="0" y="2898200"/>
            <a:ext cx="9144001" cy="388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68" name="Shape 368"/>
        <p:cNvGrpSpPr/>
        <p:nvPr/>
      </p:nvGrpSpPr>
      <p:grpSpPr>
        <a:xfrm>
          <a:off x="0" y="0"/>
          <a:ext cx="0" cy="0"/>
          <a:chOff x="0" y="0"/>
          <a:chExt cx="0" cy="0"/>
        </a:xfrm>
      </p:grpSpPr>
      <p:sp>
        <p:nvSpPr>
          <p:cNvPr id="369" name="Google Shape;369;p24"/>
          <p:cNvSpPr txBox="1"/>
          <p:nvPr>
            <p:ph type="title"/>
          </p:nvPr>
        </p:nvSpPr>
        <p:spPr>
          <a:xfrm>
            <a:off x="1303800" y="5877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DATA VISUALIZATION,</a:t>
            </a:r>
            <a:endParaRPr>
              <a:solidFill>
                <a:srgbClr val="212121"/>
              </a:solidFill>
            </a:endParaRPr>
          </a:p>
        </p:txBody>
      </p:sp>
      <p:sp>
        <p:nvSpPr>
          <p:cNvPr id="370" name="Google Shape;370;p24"/>
          <p:cNvSpPr txBox="1"/>
          <p:nvPr>
            <p:ph idx="1" type="body"/>
          </p:nvPr>
        </p:nvSpPr>
        <p:spPr>
          <a:xfrm>
            <a:off x="1303800" y="1148350"/>
            <a:ext cx="7492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212121"/>
                </a:solidFill>
              </a:rPr>
              <a:t>1. </a:t>
            </a:r>
            <a:r>
              <a:rPr b="1" lang="en" sz="1400" u="sng">
                <a:solidFill>
                  <a:srgbClr val="212121"/>
                </a:solidFill>
              </a:rPr>
              <a:t>BAR CHART</a:t>
            </a:r>
            <a:r>
              <a:rPr b="1" lang="en" sz="1400">
                <a:solidFill>
                  <a:srgbClr val="212121"/>
                </a:solidFill>
              </a:rPr>
              <a:t> : In the given Bar Chart, it shows that which area type have how much Property.</a:t>
            </a:r>
            <a:endParaRPr b="1" sz="1400">
              <a:solidFill>
                <a:srgbClr val="212121"/>
              </a:solidFill>
            </a:endParaRPr>
          </a:p>
        </p:txBody>
      </p:sp>
      <p:pic>
        <p:nvPicPr>
          <p:cNvPr id="371" name="Google Shape;371;p24"/>
          <p:cNvPicPr preferRelativeResize="0"/>
          <p:nvPr/>
        </p:nvPicPr>
        <p:blipFill>
          <a:blip r:embed="rId3">
            <a:alphaModFix/>
          </a:blip>
          <a:stretch>
            <a:fillRect/>
          </a:stretch>
        </p:blipFill>
        <p:spPr>
          <a:xfrm>
            <a:off x="0" y="2898200"/>
            <a:ext cx="9144001" cy="3886200"/>
          </a:xfrm>
          <a:prstGeom prst="rect">
            <a:avLst/>
          </a:prstGeom>
          <a:noFill/>
          <a:ln>
            <a:noFill/>
          </a:ln>
        </p:spPr>
      </p:pic>
      <p:pic>
        <p:nvPicPr>
          <p:cNvPr id="372" name="Google Shape;372;p24"/>
          <p:cNvPicPr preferRelativeResize="0"/>
          <p:nvPr/>
        </p:nvPicPr>
        <p:blipFill>
          <a:blip r:embed="rId4">
            <a:alphaModFix/>
          </a:blip>
          <a:stretch>
            <a:fillRect/>
          </a:stretch>
        </p:blipFill>
        <p:spPr>
          <a:xfrm>
            <a:off x="1388350" y="1783175"/>
            <a:ext cx="7188724" cy="2560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76" name="Shape 376"/>
        <p:cNvGrpSpPr/>
        <p:nvPr/>
      </p:nvGrpSpPr>
      <p:grpSpPr>
        <a:xfrm>
          <a:off x="0" y="0"/>
          <a:ext cx="0" cy="0"/>
          <a:chOff x="0" y="0"/>
          <a:chExt cx="0" cy="0"/>
        </a:xfrm>
      </p:grpSpPr>
      <p:sp>
        <p:nvSpPr>
          <p:cNvPr id="377" name="Google Shape;377;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DATA VISUALIZATION,</a:t>
            </a:r>
            <a:endParaRPr>
              <a:solidFill>
                <a:srgbClr val="212121"/>
              </a:solidFill>
            </a:endParaRPr>
          </a:p>
        </p:txBody>
      </p:sp>
      <p:sp>
        <p:nvSpPr>
          <p:cNvPr id="378" name="Google Shape;378;p25"/>
          <p:cNvSpPr txBox="1"/>
          <p:nvPr>
            <p:ph idx="1" type="body"/>
          </p:nvPr>
        </p:nvSpPr>
        <p:spPr>
          <a:xfrm>
            <a:off x="1303800" y="1249325"/>
            <a:ext cx="7525800" cy="70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212121"/>
                </a:solidFill>
              </a:rPr>
              <a:t>2</a:t>
            </a:r>
            <a:r>
              <a:rPr b="1" lang="en" sz="1400">
                <a:solidFill>
                  <a:srgbClr val="212121"/>
                </a:solidFill>
              </a:rPr>
              <a:t>. </a:t>
            </a:r>
            <a:r>
              <a:rPr b="1" lang="en" sz="1400" u="sng">
                <a:solidFill>
                  <a:srgbClr val="212121"/>
                </a:solidFill>
              </a:rPr>
              <a:t>BAR CHART</a:t>
            </a:r>
            <a:r>
              <a:rPr b="1" lang="en" sz="1400">
                <a:solidFill>
                  <a:srgbClr val="212121"/>
                </a:solidFill>
              </a:rPr>
              <a:t> : In the given Bar Chart, it shows that how much property have how much bathrooms.</a:t>
            </a:r>
            <a:endParaRPr>
              <a:solidFill>
                <a:srgbClr val="212121"/>
              </a:solidFill>
            </a:endParaRPr>
          </a:p>
        </p:txBody>
      </p:sp>
      <p:pic>
        <p:nvPicPr>
          <p:cNvPr id="379" name="Google Shape;379;p25"/>
          <p:cNvPicPr preferRelativeResize="0"/>
          <p:nvPr/>
        </p:nvPicPr>
        <p:blipFill>
          <a:blip r:embed="rId3">
            <a:alphaModFix/>
          </a:blip>
          <a:stretch>
            <a:fillRect/>
          </a:stretch>
        </p:blipFill>
        <p:spPr>
          <a:xfrm>
            <a:off x="0" y="2898200"/>
            <a:ext cx="9144001" cy="3886200"/>
          </a:xfrm>
          <a:prstGeom prst="rect">
            <a:avLst/>
          </a:prstGeom>
          <a:noFill/>
          <a:ln>
            <a:noFill/>
          </a:ln>
        </p:spPr>
      </p:pic>
      <p:pic>
        <p:nvPicPr>
          <p:cNvPr id="380" name="Google Shape;380;p25"/>
          <p:cNvPicPr preferRelativeResize="0"/>
          <p:nvPr/>
        </p:nvPicPr>
        <p:blipFill>
          <a:blip r:embed="rId4">
            <a:alphaModFix/>
          </a:blip>
          <a:stretch>
            <a:fillRect/>
          </a:stretch>
        </p:blipFill>
        <p:spPr>
          <a:xfrm>
            <a:off x="1412225" y="1950725"/>
            <a:ext cx="7323150" cy="239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84" name="Shape 384"/>
        <p:cNvGrpSpPr/>
        <p:nvPr/>
      </p:nvGrpSpPr>
      <p:grpSpPr>
        <a:xfrm>
          <a:off x="0" y="0"/>
          <a:ext cx="0" cy="0"/>
          <a:chOff x="0" y="0"/>
          <a:chExt cx="0" cy="0"/>
        </a:xfrm>
      </p:grpSpPr>
      <p:sp>
        <p:nvSpPr>
          <p:cNvPr id="385" name="Google Shape;385;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DATA VISUALIZATION,</a:t>
            </a:r>
            <a:endParaRPr>
              <a:solidFill>
                <a:srgbClr val="212121"/>
              </a:solidFill>
            </a:endParaRPr>
          </a:p>
        </p:txBody>
      </p:sp>
      <p:sp>
        <p:nvSpPr>
          <p:cNvPr id="386" name="Google Shape;386;p26"/>
          <p:cNvSpPr txBox="1"/>
          <p:nvPr>
            <p:ph idx="1" type="body"/>
          </p:nvPr>
        </p:nvSpPr>
        <p:spPr>
          <a:xfrm>
            <a:off x="1303800" y="1216100"/>
            <a:ext cx="7030500" cy="90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212121"/>
                </a:solidFill>
              </a:rPr>
              <a:t>3</a:t>
            </a:r>
            <a:r>
              <a:rPr b="1" lang="en" sz="1400">
                <a:solidFill>
                  <a:srgbClr val="212121"/>
                </a:solidFill>
              </a:rPr>
              <a:t>. </a:t>
            </a:r>
            <a:r>
              <a:rPr b="1" lang="en" sz="1400" u="sng">
                <a:solidFill>
                  <a:srgbClr val="212121"/>
                </a:solidFill>
              </a:rPr>
              <a:t>PIE CHART</a:t>
            </a:r>
            <a:r>
              <a:rPr b="1" lang="en" sz="1400">
                <a:solidFill>
                  <a:srgbClr val="212121"/>
                </a:solidFill>
              </a:rPr>
              <a:t> : In the given Pie Chart, it shows that which area type have how much Property in Percentage (%).</a:t>
            </a:r>
            <a:endParaRPr>
              <a:solidFill>
                <a:srgbClr val="212121"/>
              </a:solidFill>
            </a:endParaRPr>
          </a:p>
        </p:txBody>
      </p:sp>
      <p:pic>
        <p:nvPicPr>
          <p:cNvPr id="387" name="Google Shape;387;p26"/>
          <p:cNvPicPr preferRelativeResize="0"/>
          <p:nvPr/>
        </p:nvPicPr>
        <p:blipFill>
          <a:blip r:embed="rId3">
            <a:alphaModFix/>
          </a:blip>
          <a:stretch>
            <a:fillRect/>
          </a:stretch>
        </p:blipFill>
        <p:spPr>
          <a:xfrm>
            <a:off x="0" y="2898200"/>
            <a:ext cx="9144001" cy="3886200"/>
          </a:xfrm>
          <a:prstGeom prst="rect">
            <a:avLst/>
          </a:prstGeom>
          <a:noFill/>
          <a:ln>
            <a:noFill/>
          </a:ln>
        </p:spPr>
      </p:pic>
      <p:pic>
        <p:nvPicPr>
          <p:cNvPr id="388" name="Google Shape;388;p26"/>
          <p:cNvPicPr preferRelativeResize="0"/>
          <p:nvPr/>
        </p:nvPicPr>
        <p:blipFill>
          <a:blip r:embed="rId4">
            <a:alphaModFix/>
          </a:blip>
          <a:stretch>
            <a:fillRect/>
          </a:stretch>
        </p:blipFill>
        <p:spPr>
          <a:xfrm>
            <a:off x="1397450" y="1828800"/>
            <a:ext cx="5786302" cy="2524126"/>
          </a:xfrm>
          <a:prstGeom prst="rect">
            <a:avLst/>
          </a:prstGeom>
          <a:noFill/>
          <a:ln>
            <a:noFill/>
          </a:ln>
        </p:spPr>
      </p:pic>
      <p:sp>
        <p:nvSpPr>
          <p:cNvPr id="389" name="Google Shape;389;p26"/>
          <p:cNvSpPr txBox="1"/>
          <p:nvPr/>
        </p:nvSpPr>
        <p:spPr>
          <a:xfrm>
            <a:off x="7221850" y="1828800"/>
            <a:ext cx="1790700" cy="16860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90000"/>
              </a:lnSpc>
              <a:spcBef>
                <a:spcPts val="0"/>
              </a:spcBef>
              <a:spcAft>
                <a:spcPts val="0"/>
              </a:spcAft>
              <a:buNone/>
            </a:pPr>
            <a:r>
              <a:rPr b="1" i="1" lang="en" sz="1300" u="sng">
                <a:solidFill>
                  <a:srgbClr val="212121"/>
                </a:solidFill>
                <a:latin typeface="Nunito"/>
                <a:ea typeface="Nunito"/>
                <a:cs typeface="Nunito"/>
                <a:sym typeface="Nunito"/>
              </a:rPr>
              <a:t>Area Type in %.</a:t>
            </a:r>
            <a:endParaRPr b="1" i="1" sz="1300" u="sng">
              <a:solidFill>
                <a:srgbClr val="212121"/>
              </a:solidFill>
              <a:latin typeface="Nunito"/>
              <a:ea typeface="Nunito"/>
              <a:cs typeface="Nunito"/>
              <a:sym typeface="Nunito"/>
            </a:endParaRPr>
          </a:p>
          <a:p>
            <a:pPr indent="0" lvl="0" marL="0" rtl="0" algn="ctr">
              <a:lnSpc>
                <a:spcPct val="90000"/>
              </a:lnSpc>
              <a:spcBef>
                <a:spcPts val="0"/>
              </a:spcBef>
              <a:spcAft>
                <a:spcPts val="0"/>
              </a:spcAft>
              <a:buNone/>
            </a:pPr>
            <a:r>
              <a:t/>
            </a:r>
            <a:endParaRPr b="1" i="1" sz="1300" u="sng">
              <a:solidFill>
                <a:srgbClr val="212121"/>
              </a:solidFill>
              <a:latin typeface="Nunito"/>
              <a:ea typeface="Nunito"/>
              <a:cs typeface="Nunito"/>
              <a:sym typeface="Nunito"/>
            </a:endParaRPr>
          </a:p>
          <a:p>
            <a:pPr indent="-311150" lvl="0" marL="457200" rtl="0" algn="just">
              <a:lnSpc>
                <a:spcPct val="90000"/>
              </a:lnSpc>
              <a:spcBef>
                <a:spcPts val="0"/>
              </a:spcBef>
              <a:spcAft>
                <a:spcPts val="0"/>
              </a:spcAft>
              <a:buClr>
                <a:srgbClr val="212121"/>
              </a:buClr>
              <a:buSzPts val="1300"/>
              <a:buFont typeface="Nunito"/>
              <a:buChar char="●"/>
            </a:pPr>
            <a:r>
              <a:rPr i="1" lang="en" sz="1300">
                <a:solidFill>
                  <a:srgbClr val="212121"/>
                </a:solidFill>
                <a:latin typeface="Nunito"/>
                <a:ea typeface="Nunito"/>
                <a:cs typeface="Nunito"/>
                <a:sym typeface="Nunito"/>
              </a:rPr>
              <a:t>Super built-up area. (66.6%)</a:t>
            </a:r>
            <a:endParaRPr i="1" sz="1300">
              <a:solidFill>
                <a:srgbClr val="212121"/>
              </a:solidFill>
              <a:latin typeface="Nunito"/>
              <a:ea typeface="Nunito"/>
              <a:cs typeface="Nunito"/>
              <a:sym typeface="Nunito"/>
            </a:endParaRPr>
          </a:p>
          <a:p>
            <a:pPr indent="-311150" lvl="0" marL="457200" rtl="0" algn="l">
              <a:lnSpc>
                <a:spcPct val="90000"/>
              </a:lnSpc>
              <a:spcBef>
                <a:spcPts val="0"/>
              </a:spcBef>
              <a:spcAft>
                <a:spcPts val="0"/>
              </a:spcAft>
              <a:buClr>
                <a:srgbClr val="212121"/>
              </a:buClr>
              <a:buSzPts val="1300"/>
              <a:buFont typeface="Nunito"/>
              <a:buChar char="●"/>
            </a:pPr>
            <a:r>
              <a:rPr i="1" lang="en" sz="1300">
                <a:solidFill>
                  <a:srgbClr val="212121"/>
                </a:solidFill>
                <a:latin typeface="Nunito"/>
                <a:ea typeface="Nunito"/>
                <a:cs typeface="Nunito"/>
                <a:sym typeface="Nunito"/>
              </a:rPr>
              <a:t>Built-up Area.</a:t>
            </a:r>
            <a:endParaRPr i="1" sz="1300">
              <a:solidFill>
                <a:srgbClr val="212121"/>
              </a:solidFill>
              <a:latin typeface="Nunito"/>
              <a:ea typeface="Nunito"/>
              <a:cs typeface="Nunito"/>
              <a:sym typeface="Nunito"/>
            </a:endParaRPr>
          </a:p>
          <a:p>
            <a:pPr indent="0" lvl="0" marL="457200" rtl="0" algn="l">
              <a:lnSpc>
                <a:spcPct val="90000"/>
              </a:lnSpc>
              <a:spcBef>
                <a:spcPts val="0"/>
              </a:spcBef>
              <a:spcAft>
                <a:spcPts val="0"/>
              </a:spcAft>
              <a:buNone/>
            </a:pPr>
            <a:r>
              <a:rPr i="1" lang="en" sz="1300">
                <a:solidFill>
                  <a:srgbClr val="212121"/>
                </a:solidFill>
                <a:latin typeface="Nunito"/>
                <a:ea typeface="Nunito"/>
                <a:cs typeface="Nunito"/>
                <a:sym typeface="Nunito"/>
              </a:rPr>
              <a:t>(18.2%)</a:t>
            </a:r>
            <a:endParaRPr i="1" sz="1300">
              <a:solidFill>
                <a:srgbClr val="212121"/>
              </a:solidFill>
              <a:latin typeface="Nunito"/>
              <a:ea typeface="Nunito"/>
              <a:cs typeface="Nunito"/>
              <a:sym typeface="Nunito"/>
            </a:endParaRPr>
          </a:p>
          <a:p>
            <a:pPr indent="-311150" lvl="0" marL="457200" rtl="0" algn="l">
              <a:lnSpc>
                <a:spcPct val="90000"/>
              </a:lnSpc>
              <a:spcBef>
                <a:spcPts val="0"/>
              </a:spcBef>
              <a:spcAft>
                <a:spcPts val="0"/>
              </a:spcAft>
              <a:buClr>
                <a:srgbClr val="212121"/>
              </a:buClr>
              <a:buSzPts val="1300"/>
              <a:buFont typeface="Nunito"/>
              <a:buChar char="●"/>
            </a:pPr>
            <a:r>
              <a:rPr i="1" lang="en" sz="1300">
                <a:solidFill>
                  <a:srgbClr val="212121"/>
                </a:solidFill>
                <a:latin typeface="Nunito"/>
                <a:ea typeface="Nunito"/>
                <a:cs typeface="Nunito"/>
                <a:sym typeface="Nunito"/>
              </a:rPr>
              <a:t>Plot Area. (15.2%)</a:t>
            </a:r>
            <a:endParaRPr i="1" sz="1300">
              <a:solidFill>
                <a:srgbClr val="212121"/>
              </a:solidFill>
              <a:latin typeface="Nunito"/>
              <a:ea typeface="Nunito"/>
              <a:cs typeface="Nunito"/>
              <a:sym typeface="Nunito"/>
            </a:endParaRPr>
          </a:p>
          <a:p>
            <a:pPr indent="-311150" lvl="0" marL="457200" rtl="0" algn="l">
              <a:lnSpc>
                <a:spcPct val="90000"/>
              </a:lnSpc>
              <a:spcBef>
                <a:spcPts val="0"/>
              </a:spcBef>
              <a:spcAft>
                <a:spcPts val="0"/>
              </a:spcAft>
              <a:buClr>
                <a:srgbClr val="212121"/>
              </a:buClr>
              <a:buSzPts val="1300"/>
              <a:buFont typeface="Nunito"/>
              <a:buChar char="●"/>
            </a:pPr>
            <a:r>
              <a:rPr i="1" lang="en" sz="1300">
                <a:solidFill>
                  <a:srgbClr val="212121"/>
                </a:solidFill>
                <a:latin typeface="Nunito"/>
                <a:ea typeface="Nunito"/>
                <a:cs typeface="Nunito"/>
                <a:sym typeface="Nunito"/>
              </a:rPr>
              <a:t>Carpet Area. (0.7%)</a:t>
            </a:r>
            <a:endParaRPr i="1" sz="1300">
              <a:solidFill>
                <a:srgbClr val="21212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93" name="Shape 393"/>
        <p:cNvGrpSpPr/>
        <p:nvPr/>
      </p:nvGrpSpPr>
      <p:grpSpPr>
        <a:xfrm>
          <a:off x="0" y="0"/>
          <a:ext cx="0" cy="0"/>
          <a:chOff x="0" y="0"/>
          <a:chExt cx="0" cy="0"/>
        </a:xfrm>
      </p:grpSpPr>
      <p:sp>
        <p:nvSpPr>
          <p:cNvPr id="394" name="Google Shape;394;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DATA VISUALIZATION,</a:t>
            </a:r>
            <a:endParaRPr>
              <a:solidFill>
                <a:srgbClr val="212121"/>
              </a:solidFill>
            </a:endParaRPr>
          </a:p>
        </p:txBody>
      </p:sp>
      <p:sp>
        <p:nvSpPr>
          <p:cNvPr id="395" name="Google Shape;395;p27"/>
          <p:cNvSpPr txBox="1"/>
          <p:nvPr>
            <p:ph idx="1" type="body"/>
          </p:nvPr>
        </p:nvSpPr>
        <p:spPr>
          <a:xfrm>
            <a:off x="1303800" y="1180425"/>
            <a:ext cx="7030500" cy="70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212121"/>
                </a:solidFill>
              </a:rPr>
              <a:t>4</a:t>
            </a:r>
            <a:r>
              <a:rPr b="1" lang="en" sz="1400">
                <a:solidFill>
                  <a:srgbClr val="212121"/>
                </a:solidFill>
              </a:rPr>
              <a:t>. </a:t>
            </a:r>
            <a:r>
              <a:rPr b="1" lang="en" sz="1400" u="sng">
                <a:solidFill>
                  <a:srgbClr val="212121"/>
                </a:solidFill>
              </a:rPr>
              <a:t>BAR CHART</a:t>
            </a:r>
            <a:r>
              <a:rPr b="1" lang="en" sz="1400">
                <a:solidFill>
                  <a:srgbClr val="212121"/>
                </a:solidFill>
              </a:rPr>
              <a:t> : In the given Bar Chart, it shows that how many Property have how much balcony.</a:t>
            </a:r>
            <a:endParaRPr>
              <a:solidFill>
                <a:srgbClr val="212121"/>
              </a:solidFill>
            </a:endParaRPr>
          </a:p>
        </p:txBody>
      </p:sp>
      <p:pic>
        <p:nvPicPr>
          <p:cNvPr id="396" name="Google Shape;396;p27"/>
          <p:cNvPicPr preferRelativeResize="0"/>
          <p:nvPr/>
        </p:nvPicPr>
        <p:blipFill>
          <a:blip r:embed="rId3">
            <a:alphaModFix/>
          </a:blip>
          <a:stretch>
            <a:fillRect/>
          </a:stretch>
        </p:blipFill>
        <p:spPr>
          <a:xfrm>
            <a:off x="0" y="2898200"/>
            <a:ext cx="9144001" cy="3886200"/>
          </a:xfrm>
          <a:prstGeom prst="rect">
            <a:avLst/>
          </a:prstGeom>
          <a:noFill/>
          <a:ln>
            <a:noFill/>
          </a:ln>
        </p:spPr>
      </p:pic>
      <p:pic>
        <p:nvPicPr>
          <p:cNvPr id="397" name="Google Shape;397;p27"/>
          <p:cNvPicPr preferRelativeResize="0"/>
          <p:nvPr/>
        </p:nvPicPr>
        <p:blipFill>
          <a:blip r:embed="rId4">
            <a:alphaModFix/>
          </a:blip>
          <a:stretch>
            <a:fillRect/>
          </a:stretch>
        </p:blipFill>
        <p:spPr>
          <a:xfrm>
            <a:off x="1381125" y="1783550"/>
            <a:ext cx="6469374" cy="2554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01" name="Shape 401"/>
        <p:cNvGrpSpPr/>
        <p:nvPr/>
      </p:nvGrpSpPr>
      <p:grpSpPr>
        <a:xfrm>
          <a:off x="0" y="0"/>
          <a:ext cx="0" cy="0"/>
          <a:chOff x="0" y="0"/>
          <a:chExt cx="0" cy="0"/>
        </a:xfrm>
      </p:grpSpPr>
      <p:sp>
        <p:nvSpPr>
          <p:cNvPr id="402" name="Google Shape;402;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DATA VISUALIZATION,</a:t>
            </a:r>
            <a:endParaRPr>
              <a:solidFill>
                <a:srgbClr val="212121"/>
              </a:solidFill>
            </a:endParaRPr>
          </a:p>
        </p:txBody>
      </p:sp>
      <p:sp>
        <p:nvSpPr>
          <p:cNvPr id="403" name="Google Shape;403;p28"/>
          <p:cNvSpPr txBox="1"/>
          <p:nvPr>
            <p:ph idx="1" type="body"/>
          </p:nvPr>
        </p:nvSpPr>
        <p:spPr>
          <a:xfrm>
            <a:off x="1303800" y="1164775"/>
            <a:ext cx="74619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212121"/>
                </a:solidFill>
              </a:rPr>
              <a:t>5.</a:t>
            </a:r>
            <a:r>
              <a:rPr b="1" lang="en" sz="1400">
                <a:solidFill>
                  <a:srgbClr val="212121"/>
                </a:solidFill>
              </a:rPr>
              <a:t> </a:t>
            </a:r>
            <a:r>
              <a:rPr b="1" lang="en" sz="1400" u="sng">
                <a:solidFill>
                  <a:srgbClr val="212121"/>
                </a:solidFill>
              </a:rPr>
              <a:t>SCATTER PLOT</a:t>
            </a:r>
            <a:r>
              <a:rPr b="1" lang="en" sz="1400">
                <a:solidFill>
                  <a:srgbClr val="212121"/>
                </a:solidFill>
              </a:rPr>
              <a:t> : </a:t>
            </a:r>
            <a:r>
              <a:rPr b="1" lang="en">
                <a:solidFill>
                  <a:srgbClr val="212121"/>
                </a:solidFill>
              </a:rPr>
              <a:t>In the given Scatter plot it shows that as the 'Price' of house increases with increase in 'Area' of house.</a:t>
            </a:r>
            <a:endParaRPr b="1">
              <a:solidFill>
                <a:srgbClr val="212121"/>
              </a:solidFill>
            </a:endParaRPr>
          </a:p>
        </p:txBody>
      </p:sp>
      <p:pic>
        <p:nvPicPr>
          <p:cNvPr id="404" name="Google Shape;404;p28"/>
          <p:cNvPicPr preferRelativeResize="0"/>
          <p:nvPr/>
        </p:nvPicPr>
        <p:blipFill>
          <a:blip r:embed="rId3">
            <a:alphaModFix/>
          </a:blip>
          <a:stretch>
            <a:fillRect/>
          </a:stretch>
        </p:blipFill>
        <p:spPr>
          <a:xfrm>
            <a:off x="0" y="2898200"/>
            <a:ext cx="9144001" cy="3886200"/>
          </a:xfrm>
          <a:prstGeom prst="rect">
            <a:avLst/>
          </a:prstGeom>
          <a:noFill/>
          <a:ln>
            <a:noFill/>
          </a:ln>
        </p:spPr>
      </p:pic>
      <p:pic>
        <p:nvPicPr>
          <p:cNvPr id="405" name="Google Shape;405;p28"/>
          <p:cNvPicPr preferRelativeResize="0"/>
          <p:nvPr/>
        </p:nvPicPr>
        <p:blipFill>
          <a:blip r:embed="rId4">
            <a:alphaModFix/>
          </a:blip>
          <a:stretch>
            <a:fillRect/>
          </a:stretch>
        </p:blipFill>
        <p:spPr>
          <a:xfrm>
            <a:off x="1397750" y="1816375"/>
            <a:ext cx="6036174" cy="2532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09" name="Shape 409"/>
        <p:cNvGrpSpPr/>
        <p:nvPr/>
      </p:nvGrpSpPr>
      <p:grpSpPr>
        <a:xfrm>
          <a:off x="0" y="0"/>
          <a:ext cx="0" cy="0"/>
          <a:chOff x="0" y="0"/>
          <a:chExt cx="0" cy="0"/>
        </a:xfrm>
      </p:grpSpPr>
      <p:sp>
        <p:nvSpPr>
          <p:cNvPr id="410" name="Google Shape;410;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FEATURE ENGINEERING,</a:t>
            </a:r>
            <a:endParaRPr>
              <a:solidFill>
                <a:srgbClr val="000000"/>
              </a:solidFill>
            </a:endParaRPr>
          </a:p>
        </p:txBody>
      </p:sp>
      <p:sp>
        <p:nvSpPr>
          <p:cNvPr id="411" name="Google Shape;411;p29"/>
          <p:cNvSpPr txBox="1"/>
          <p:nvPr>
            <p:ph idx="1" type="body"/>
          </p:nvPr>
        </p:nvSpPr>
        <p:spPr>
          <a:xfrm>
            <a:off x="1303800" y="1228050"/>
            <a:ext cx="7030500" cy="38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100">
                <a:solidFill>
                  <a:srgbClr val="000000"/>
                </a:solidFill>
              </a:rPr>
              <a:t>Firstly We get a Unique Function from Size,</a:t>
            </a:r>
            <a:endParaRPr b="1" sz="1100">
              <a:solidFill>
                <a:srgbClr val="000000"/>
              </a:solidFill>
            </a:endParaRPr>
          </a:p>
        </p:txBody>
      </p:sp>
      <p:pic>
        <p:nvPicPr>
          <p:cNvPr id="412" name="Google Shape;412;p29"/>
          <p:cNvPicPr preferRelativeResize="0"/>
          <p:nvPr/>
        </p:nvPicPr>
        <p:blipFill>
          <a:blip r:embed="rId3">
            <a:alphaModFix/>
          </a:blip>
          <a:stretch>
            <a:fillRect/>
          </a:stretch>
        </p:blipFill>
        <p:spPr>
          <a:xfrm>
            <a:off x="0" y="2898200"/>
            <a:ext cx="9144001" cy="3886200"/>
          </a:xfrm>
          <a:prstGeom prst="rect">
            <a:avLst/>
          </a:prstGeom>
          <a:noFill/>
          <a:ln>
            <a:noFill/>
          </a:ln>
        </p:spPr>
      </p:pic>
      <p:pic>
        <p:nvPicPr>
          <p:cNvPr id="413" name="Google Shape;413;p29"/>
          <p:cNvPicPr preferRelativeResize="0"/>
          <p:nvPr/>
        </p:nvPicPr>
        <p:blipFill>
          <a:blip r:embed="rId4">
            <a:alphaModFix/>
          </a:blip>
          <a:stretch>
            <a:fillRect/>
          </a:stretch>
        </p:blipFill>
        <p:spPr>
          <a:xfrm>
            <a:off x="1434975" y="1537050"/>
            <a:ext cx="5535224" cy="683900"/>
          </a:xfrm>
          <a:prstGeom prst="rect">
            <a:avLst/>
          </a:prstGeom>
          <a:noFill/>
          <a:ln>
            <a:noFill/>
          </a:ln>
        </p:spPr>
      </p:pic>
      <p:sp>
        <p:nvSpPr>
          <p:cNvPr id="414" name="Google Shape;414;p29"/>
          <p:cNvSpPr txBox="1"/>
          <p:nvPr/>
        </p:nvSpPr>
        <p:spPr>
          <a:xfrm>
            <a:off x="1282575" y="2208500"/>
            <a:ext cx="72786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100">
                <a:latin typeface="Nunito"/>
                <a:ea typeface="Nunito"/>
                <a:cs typeface="Nunito"/>
                <a:sym typeface="Nunito"/>
              </a:rPr>
              <a:t>From the above we can clearly see that Bedroom is represented with 2 different methods. One is BHK and the other one is Bedroom. So we are making a new column called BHK and we are discarding all the units (like BHK, Bedroom).</a:t>
            </a:r>
            <a:endParaRPr sz="1100">
              <a:latin typeface="Nunito"/>
              <a:ea typeface="Nunito"/>
              <a:cs typeface="Nunito"/>
              <a:sym typeface="Nunito"/>
            </a:endParaRPr>
          </a:p>
        </p:txBody>
      </p:sp>
      <p:pic>
        <p:nvPicPr>
          <p:cNvPr id="415" name="Google Shape;415;p29"/>
          <p:cNvPicPr preferRelativeResize="0"/>
          <p:nvPr/>
        </p:nvPicPr>
        <p:blipFill>
          <a:blip r:embed="rId5">
            <a:alphaModFix/>
          </a:blip>
          <a:stretch>
            <a:fillRect/>
          </a:stretch>
        </p:blipFill>
        <p:spPr>
          <a:xfrm>
            <a:off x="1358775" y="2875700"/>
            <a:ext cx="6721224" cy="147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19" name="Shape 419"/>
        <p:cNvGrpSpPr/>
        <p:nvPr/>
      </p:nvGrpSpPr>
      <p:grpSpPr>
        <a:xfrm>
          <a:off x="0" y="0"/>
          <a:ext cx="0" cy="0"/>
          <a:chOff x="0" y="0"/>
          <a:chExt cx="0" cy="0"/>
        </a:xfrm>
      </p:grpSpPr>
      <p:sp>
        <p:nvSpPr>
          <p:cNvPr id="420" name="Google Shape;420;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FEATURE ENGINEERING,</a:t>
            </a:r>
            <a:endParaRPr>
              <a:solidFill>
                <a:srgbClr val="000000"/>
              </a:solidFill>
            </a:endParaRPr>
          </a:p>
        </p:txBody>
      </p:sp>
      <p:sp>
        <p:nvSpPr>
          <p:cNvPr id="421" name="Google Shape;421;p30"/>
          <p:cNvSpPr txBox="1"/>
          <p:nvPr>
            <p:ph idx="1" type="body"/>
          </p:nvPr>
        </p:nvSpPr>
        <p:spPr>
          <a:xfrm>
            <a:off x="1303800" y="1178225"/>
            <a:ext cx="7030500" cy="40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rgbClr val="000000"/>
                </a:solidFill>
              </a:rPr>
              <a:t>Secondly</a:t>
            </a:r>
            <a:r>
              <a:rPr b="1" lang="en">
                <a:solidFill>
                  <a:srgbClr val="000000"/>
                </a:solidFill>
              </a:rPr>
              <a:t> we created a Bar Chart, which shows how much property have how much BHK.</a:t>
            </a:r>
            <a:endParaRPr b="1">
              <a:solidFill>
                <a:srgbClr val="000000"/>
              </a:solidFill>
            </a:endParaRPr>
          </a:p>
        </p:txBody>
      </p:sp>
      <p:pic>
        <p:nvPicPr>
          <p:cNvPr id="422" name="Google Shape;422;p30"/>
          <p:cNvPicPr preferRelativeResize="0"/>
          <p:nvPr/>
        </p:nvPicPr>
        <p:blipFill>
          <a:blip r:embed="rId3">
            <a:alphaModFix/>
          </a:blip>
          <a:stretch>
            <a:fillRect/>
          </a:stretch>
        </p:blipFill>
        <p:spPr>
          <a:xfrm>
            <a:off x="0" y="2898200"/>
            <a:ext cx="9144001" cy="3886200"/>
          </a:xfrm>
          <a:prstGeom prst="rect">
            <a:avLst/>
          </a:prstGeom>
          <a:noFill/>
          <a:ln>
            <a:noFill/>
          </a:ln>
        </p:spPr>
      </p:pic>
      <p:pic>
        <p:nvPicPr>
          <p:cNvPr id="423" name="Google Shape;423;p30"/>
          <p:cNvPicPr preferRelativeResize="0"/>
          <p:nvPr/>
        </p:nvPicPr>
        <p:blipFill>
          <a:blip r:embed="rId4">
            <a:alphaModFix/>
          </a:blip>
          <a:stretch>
            <a:fillRect/>
          </a:stretch>
        </p:blipFill>
        <p:spPr>
          <a:xfrm>
            <a:off x="1402575" y="1609850"/>
            <a:ext cx="7030502" cy="2782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27" name="Shape 427"/>
        <p:cNvGrpSpPr/>
        <p:nvPr/>
      </p:nvGrpSpPr>
      <p:grpSpPr>
        <a:xfrm>
          <a:off x="0" y="0"/>
          <a:ext cx="0" cy="0"/>
          <a:chOff x="0" y="0"/>
          <a:chExt cx="0" cy="0"/>
        </a:xfrm>
      </p:grpSpPr>
      <p:sp>
        <p:nvSpPr>
          <p:cNvPr id="428" name="Google Shape;428;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FEATURE ENGINEERING,</a:t>
            </a:r>
            <a:endParaRPr>
              <a:solidFill>
                <a:srgbClr val="000000"/>
              </a:solidFill>
            </a:endParaRPr>
          </a:p>
        </p:txBody>
      </p:sp>
      <p:sp>
        <p:nvSpPr>
          <p:cNvPr id="429" name="Google Shape;429;p31"/>
          <p:cNvSpPr txBox="1"/>
          <p:nvPr>
            <p:ph idx="1" type="body"/>
          </p:nvPr>
        </p:nvSpPr>
        <p:spPr>
          <a:xfrm>
            <a:off x="1303800" y="1191625"/>
            <a:ext cx="7030500" cy="41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rgbClr val="000000"/>
                </a:solidFill>
              </a:rPr>
              <a:t>Now, we </a:t>
            </a:r>
            <a:r>
              <a:rPr b="1" lang="en">
                <a:solidFill>
                  <a:srgbClr val="000000"/>
                </a:solidFill>
              </a:rPr>
              <a:t>Plotting</a:t>
            </a:r>
            <a:r>
              <a:rPr b="1" lang="en">
                <a:solidFill>
                  <a:srgbClr val="000000"/>
                </a:solidFill>
              </a:rPr>
              <a:t> the Scatter Chart for 2 BHK and 3 BHK properties.</a:t>
            </a:r>
            <a:endParaRPr b="1">
              <a:solidFill>
                <a:srgbClr val="000000"/>
              </a:solidFill>
            </a:endParaRPr>
          </a:p>
        </p:txBody>
      </p:sp>
      <p:pic>
        <p:nvPicPr>
          <p:cNvPr id="430" name="Google Shape;430;p31"/>
          <p:cNvPicPr preferRelativeResize="0"/>
          <p:nvPr/>
        </p:nvPicPr>
        <p:blipFill>
          <a:blip r:embed="rId3">
            <a:alphaModFix/>
          </a:blip>
          <a:stretch>
            <a:fillRect/>
          </a:stretch>
        </p:blipFill>
        <p:spPr>
          <a:xfrm>
            <a:off x="0" y="2898200"/>
            <a:ext cx="9144001" cy="3886200"/>
          </a:xfrm>
          <a:prstGeom prst="rect">
            <a:avLst/>
          </a:prstGeom>
          <a:noFill/>
          <a:ln>
            <a:noFill/>
          </a:ln>
        </p:spPr>
      </p:pic>
      <p:pic>
        <p:nvPicPr>
          <p:cNvPr id="431" name="Google Shape;431;p31"/>
          <p:cNvPicPr preferRelativeResize="0"/>
          <p:nvPr/>
        </p:nvPicPr>
        <p:blipFill>
          <a:blip r:embed="rId4">
            <a:alphaModFix/>
          </a:blip>
          <a:stretch>
            <a:fillRect/>
          </a:stretch>
        </p:blipFill>
        <p:spPr>
          <a:xfrm>
            <a:off x="1398400" y="1582525"/>
            <a:ext cx="5972476" cy="2789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93" name="Shape 293"/>
        <p:cNvGrpSpPr/>
        <p:nvPr/>
      </p:nvGrpSpPr>
      <p:grpSpPr>
        <a:xfrm>
          <a:off x="0" y="0"/>
          <a:ext cx="0" cy="0"/>
          <a:chOff x="0" y="0"/>
          <a:chExt cx="0" cy="0"/>
        </a:xfrm>
      </p:grpSpPr>
      <p:sp>
        <p:nvSpPr>
          <p:cNvPr id="294" name="Google Shape;29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PROBLEM STATEMENT</a:t>
            </a:r>
            <a:r>
              <a:rPr lang="en">
                <a:solidFill>
                  <a:srgbClr val="212121"/>
                </a:solidFill>
              </a:rPr>
              <a:t>,</a:t>
            </a:r>
            <a:endParaRPr>
              <a:solidFill>
                <a:srgbClr val="212121"/>
              </a:solidFill>
            </a:endParaRPr>
          </a:p>
        </p:txBody>
      </p:sp>
      <p:sp>
        <p:nvSpPr>
          <p:cNvPr id="295" name="Google Shape;295;p14"/>
          <p:cNvSpPr txBox="1"/>
          <p:nvPr>
            <p:ph idx="1" type="body"/>
          </p:nvPr>
        </p:nvSpPr>
        <p:spPr>
          <a:xfrm>
            <a:off x="1303800" y="14233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a:t>
            </a:r>
            <a:r>
              <a:rPr b="1" lang="en" sz="1400">
                <a:solidFill>
                  <a:srgbClr val="212121"/>
                </a:solidFill>
              </a:rPr>
              <a:t> It is very difficult to search house at places like Bengaluru. Even if you find a house it is very difficult to get a perfect price for the same.</a:t>
            </a:r>
            <a:endParaRPr b="1" sz="1400">
              <a:solidFill>
                <a:srgbClr val="212121"/>
              </a:solidFill>
            </a:endParaRPr>
          </a:p>
          <a:p>
            <a:pPr indent="0" lvl="0" marL="0" rtl="0" algn="l">
              <a:spcBef>
                <a:spcPts val="1200"/>
              </a:spcBef>
              <a:spcAft>
                <a:spcPts val="0"/>
              </a:spcAft>
              <a:buNone/>
            </a:pPr>
            <a:r>
              <a:rPr b="1" lang="en" sz="1400">
                <a:solidFill>
                  <a:srgbClr val="212121"/>
                </a:solidFill>
              </a:rPr>
              <a:t>• To overcome such problem Machine Learning technique can be used.</a:t>
            </a:r>
            <a:endParaRPr b="1" sz="1400">
              <a:solidFill>
                <a:srgbClr val="212121"/>
              </a:solidFill>
            </a:endParaRPr>
          </a:p>
          <a:p>
            <a:pPr indent="0" lvl="0" marL="0" rtl="0" algn="l">
              <a:spcBef>
                <a:spcPts val="1200"/>
              </a:spcBef>
              <a:spcAft>
                <a:spcPts val="1200"/>
              </a:spcAft>
              <a:buNone/>
            </a:pPr>
            <a:r>
              <a:rPr b="1" lang="en" sz="1400">
                <a:solidFill>
                  <a:srgbClr val="212121"/>
                </a:solidFill>
              </a:rPr>
              <a:t>• Using Data Analysis and Machine Learning Technique it will be easy to know the price of house based on the area available, number of bedrooms, facilities available.</a:t>
            </a:r>
            <a:endParaRPr b="1" sz="1400">
              <a:solidFill>
                <a:srgbClr val="212121"/>
              </a:solidFill>
            </a:endParaRPr>
          </a:p>
        </p:txBody>
      </p:sp>
      <p:pic>
        <p:nvPicPr>
          <p:cNvPr id="296" name="Google Shape;296;p14"/>
          <p:cNvPicPr preferRelativeResize="0"/>
          <p:nvPr/>
        </p:nvPicPr>
        <p:blipFill>
          <a:blip r:embed="rId3">
            <a:alphaModFix/>
          </a:blip>
          <a:stretch>
            <a:fillRect/>
          </a:stretch>
        </p:blipFill>
        <p:spPr>
          <a:xfrm>
            <a:off x="0" y="2893200"/>
            <a:ext cx="9144001" cy="388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35" name="Shape 435"/>
        <p:cNvGrpSpPr/>
        <p:nvPr/>
      </p:nvGrpSpPr>
      <p:grpSpPr>
        <a:xfrm>
          <a:off x="0" y="0"/>
          <a:ext cx="0" cy="0"/>
          <a:chOff x="0" y="0"/>
          <a:chExt cx="0" cy="0"/>
        </a:xfrm>
      </p:grpSpPr>
      <p:sp>
        <p:nvSpPr>
          <p:cNvPr id="436" name="Google Shape;436;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B6D7A8"/>
                </a:solidFill>
              </a:rPr>
              <a:t>.</a:t>
            </a:r>
            <a:endParaRPr>
              <a:solidFill>
                <a:srgbClr val="B6D7A8"/>
              </a:solidFill>
            </a:endParaRPr>
          </a:p>
        </p:txBody>
      </p:sp>
      <p:sp>
        <p:nvSpPr>
          <p:cNvPr id="437" name="Google Shape;437;p32"/>
          <p:cNvSpPr txBox="1"/>
          <p:nvPr>
            <p:ph idx="1" type="body"/>
          </p:nvPr>
        </p:nvSpPr>
        <p:spPr>
          <a:xfrm>
            <a:off x="1949538" y="783663"/>
            <a:ext cx="5244900" cy="476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solidFill>
                  <a:srgbClr val="212121"/>
                </a:solidFill>
                <a:latin typeface="Times New Roman"/>
                <a:ea typeface="Times New Roman"/>
                <a:cs typeface="Times New Roman"/>
                <a:sym typeface="Times New Roman"/>
              </a:rPr>
              <a:t>(APPROVED BY A.I.C.T.E &amp; AFFILIATED TO AKTU, LUCKNOW)</a:t>
            </a:r>
            <a:endParaRPr/>
          </a:p>
        </p:txBody>
      </p:sp>
      <p:pic>
        <p:nvPicPr>
          <p:cNvPr id="438" name="Google Shape;438;p32"/>
          <p:cNvPicPr preferRelativeResize="0"/>
          <p:nvPr/>
        </p:nvPicPr>
        <p:blipFill rotWithShape="1">
          <a:blip r:embed="rId3">
            <a:alphaModFix/>
          </a:blip>
          <a:srcRect b="-4177" l="0" r="-4177" t="0"/>
          <a:stretch/>
        </p:blipFill>
        <p:spPr>
          <a:xfrm>
            <a:off x="3777787" y="1274138"/>
            <a:ext cx="1588425" cy="1588425"/>
          </a:xfrm>
          <a:prstGeom prst="rect">
            <a:avLst/>
          </a:prstGeom>
          <a:noFill/>
          <a:ln>
            <a:noFill/>
          </a:ln>
        </p:spPr>
      </p:pic>
      <p:sp>
        <p:nvSpPr>
          <p:cNvPr id="439" name="Google Shape;439;p32"/>
          <p:cNvSpPr txBox="1"/>
          <p:nvPr/>
        </p:nvSpPr>
        <p:spPr>
          <a:xfrm>
            <a:off x="2685588" y="2807575"/>
            <a:ext cx="3772800" cy="8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dk2"/>
                </a:solidFill>
                <a:latin typeface="Georgia"/>
                <a:ea typeface="Georgia"/>
                <a:cs typeface="Georgia"/>
                <a:sym typeface="Georgia"/>
              </a:rPr>
              <a:t>THANK YOU </a:t>
            </a:r>
            <a:endParaRPr b="1" sz="2000">
              <a:solidFill>
                <a:schemeClr val="dk2"/>
              </a:solidFill>
              <a:latin typeface="Georgia"/>
              <a:ea typeface="Georgia"/>
              <a:cs typeface="Georgia"/>
              <a:sym typeface="Georgia"/>
            </a:endParaRPr>
          </a:p>
        </p:txBody>
      </p:sp>
      <p:sp>
        <p:nvSpPr>
          <p:cNvPr id="440" name="Google Shape;440;p32"/>
          <p:cNvSpPr txBox="1"/>
          <p:nvPr/>
        </p:nvSpPr>
        <p:spPr>
          <a:xfrm>
            <a:off x="2840388" y="3495475"/>
            <a:ext cx="3006000" cy="8163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2000">
                <a:solidFill>
                  <a:schemeClr val="dk2"/>
                </a:solidFill>
                <a:latin typeface="Nunito"/>
                <a:ea typeface="Nunito"/>
                <a:cs typeface="Nunito"/>
                <a:sym typeface="Nunito"/>
              </a:rPr>
              <a:t>Hemant Sharma</a:t>
            </a:r>
            <a:endParaRPr b="1" sz="2000">
              <a:solidFill>
                <a:schemeClr val="dk2"/>
              </a:solidFill>
              <a:latin typeface="Nunito"/>
              <a:ea typeface="Nunito"/>
              <a:cs typeface="Nunito"/>
              <a:sym typeface="Nunito"/>
            </a:endParaRPr>
          </a:p>
          <a:p>
            <a:pPr indent="0" lvl="0" marL="457200" rtl="0" algn="ctr">
              <a:spcBef>
                <a:spcPts val="0"/>
              </a:spcBef>
              <a:spcAft>
                <a:spcPts val="0"/>
              </a:spcAft>
              <a:buNone/>
            </a:pPr>
            <a:r>
              <a:rPr b="1" lang="en" sz="2000">
                <a:solidFill>
                  <a:schemeClr val="dk2"/>
                </a:solidFill>
                <a:latin typeface="Nunito"/>
                <a:ea typeface="Nunito"/>
                <a:cs typeface="Nunito"/>
                <a:sym typeface="Nunito"/>
              </a:rPr>
              <a:t>(2001090100021)</a:t>
            </a:r>
            <a:endParaRPr b="1" sz="2000">
              <a:solidFill>
                <a:schemeClr val="dk2"/>
              </a:solidFill>
              <a:latin typeface="Nunito"/>
              <a:ea typeface="Nunito"/>
              <a:cs typeface="Nunito"/>
              <a:sym typeface="Nunito"/>
            </a:endParaRPr>
          </a:p>
        </p:txBody>
      </p:sp>
      <p:pic>
        <p:nvPicPr>
          <p:cNvPr id="441" name="Google Shape;441;p32"/>
          <p:cNvPicPr preferRelativeResize="0"/>
          <p:nvPr/>
        </p:nvPicPr>
        <p:blipFill>
          <a:blip r:embed="rId4">
            <a:alphaModFix/>
          </a:blip>
          <a:stretch>
            <a:fillRect/>
          </a:stretch>
        </p:blipFill>
        <p:spPr>
          <a:xfrm>
            <a:off x="0" y="2862575"/>
            <a:ext cx="9144001" cy="3886200"/>
          </a:xfrm>
          <a:prstGeom prst="rect">
            <a:avLst/>
          </a:prstGeom>
          <a:noFill/>
          <a:ln>
            <a:noFill/>
          </a:ln>
        </p:spPr>
      </p:pic>
      <p:sp>
        <p:nvSpPr>
          <p:cNvPr id="442" name="Google Shape;442;p32"/>
          <p:cNvSpPr txBox="1"/>
          <p:nvPr/>
        </p:nvSpPr>
        <p:spPr>
          <a:xfrm>
            <a:off x="1399050" y="352375"/>
            <a:ext cx="6345900" cy="3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212121"/>
                </a:solidFill>
                <a:latin typeface="Maven Pro"/>
                <a:ea typeface="Maven Pro"/>
                <a:cs typeface="Maven Pro"/>
                <a:sym typeface="Maven Pro"/>
              </a:rPr>
              <a:t>Aligarh College of Engineering and Technology</a:t>
            </a:r>
            <a:endParaRPr sz="1300">
              <a:solidFill>
                <a:schemeClr val="dk2"/>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46" name="Shape 446"/>
        <p:cNvGrpSpPr/>
        <p:nvPr/>
      </p:nvGrpSpPr>
      <p:grpSpPr>
        <a:xfrm>
          <a:off x="0" y="0"/>
          <a:ext cx="0" cy="0"/>
          <a:chOff x="0" y="0"/>
          <a:chExt cx="0" cy="0"/>
        </a:xfrm>
      </p:grpSpPr>
      <p:sp>
        <p:nvSpPr>
          <p:cNvPr id="447" name="Google Shape;447;p33"/>
          <p:cNvSpPr txBox="1"/>
          <p:nvPr>
            <p:ph type="title"/>
          </p:nvPr>
        </p:nvSpPr>
        <p:spPr>
          <a:xfrm>
            <a:off x="791550" y="587625"/>
            <a:ext cx="7560900" cy="3429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4000">
                <a:solidFill>
                  <a:srgbClr val="000000"/>
                </a:solidFill>
              </a:rPr>
              <a:t>MACHINE LEARNING </a:t>
            </a:r>
            <a:endParaRPr sz="4000">
              <a:solidFill>
                <a:srgbClr val="000000"/>
              </a:solidFill>
            </a:endParaRPr>
          </a:p>
          <a:p>
            <a:pPr indent="0" lvl="0" marL="0" rtl="0" algn="ctr">
              <a:lnSpc>
                <a:spcPct val="150000"/>
              </a:lnSpc>
              <a:spcBef>
                <a:spcPts val="0"/>
              </a:spcBef>
              <a:spcAft>
                <a:spcPts val="0"/>
              </a:spcAft>
              <a:buNone/>
            </a:pPr>
            <a:r>
              <a:rPr lang="en" sz="4000">
                <a:solidFill>
                  <a:srgbClr val="000000"/>
                </a:solidFill>
              </a:rPr>
              <a:t>MODEL </a:t>
            </a:r>
            <a:endParaRPr sz="4000">
              <a:solidFill>
                <a:srgbClr val="000000"/>
              </a:solidFill>
            </a:endParaRPr>
          </a:p>
          <a:p>
            <a:pPr indent="0" lvl="0" marL="0" rtl="0" algn="ctr">
              <a:lnSpc>
                <a:spcPct val="150000"/>
              </a:lnSpc>
              <a:spcBef>
                <a:spcPts val="0"/>
              </a:spcBef>
              <a:spcAft>
                <a:spcPts val="0"/>
              </a:spcAft>
              <a:buNone/>
            </a:pPr>
            <a:r>
              <a:rPr lang="en" sz="4000">
                <a:solidFill>
                  <a:srgbClr val="000000"/>
                </a:solidFill>
              </a:rPr>
              <a:t>DEVELOPMENT,</a:t>
            </a:r>
            <a:endParaRPr sz="4000">
              <a:solidFill>
                <a:srgbClr val="000000"/>
              </a:solidFill>
            </a:endParaRPr>
          </a:p>
        </p:txBody>
      </p:sp>
      <p:pic>
        <p:nvPicPr>
          <p:cNvPr id="448" name="Google Shape;448;p33"/>
          <p:cNvPicPr preferRelativeResize="0"/>
          <p:nvPr/>
        </p:nvPicPr>
        <p:blipFill>
          <a:blip r:embed="rId3">
            <a:alphaModFix/>
          </a:blip>
          <a:stretch>
            <a:fillRect/>
          </a:stretch>
        </p:blipFill>
        <p:spPr>
          <a:xfrm>
            <a:off x="0" y="2876550"/>
            <a:ext cx="9144001" cy="388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2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52" name="Shape 452"/>
        <p:cNvGrpSpPr/>
        <p:nvPr/>
      </p:nvGrpSpPr>
      <p:grpSpPr>
        <a:xfrm>
          <a:off x="0" y="0"/>
          <a:ext cx="0" cy="0"/>
          <a:chOff x="0" y="0"/>
          <a:chExt cx="0" cy="0"/>
        </a:xfrm>
      </p:grpSpPr>
      <p:sp>
        <p:nvSpPr>
          <p:cNvPr id="453" name="Google Shape;453;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SPLITTING DATA,</a:t>
            </a:r>
            <a:endParaRPr>
              <a:solidFill>
                <a:srgbClr val="212121"/>
              </a:solidFill>
            </a:endParaRPr>
          </a:p>
        </p:txBody>
      </p:sp>
      <p:sp>
        <p:nvSpPr>
          <p:cNvPr id="454" name="Google Shape;454;p34"/>
          <p:cNvSpPr txBox="1"/>
          <p:nvPr>
            <p:ph idx="1" type="body"/>
          </p:nvPr>
        </p:nvSpPr>
        <p:spPr>
          <a:xfrm>
            <a:off x="6352575" y="1733950"/>
            <a:ext cx="2490300" cy="150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212121"/>
                </a:solidFill>
              </a:rPr>
              <a:t>Splitting the data for training and testing of model.</a:t>
            </a:r>
            <a:endParaRPr sz="1400">
              <a:solidFill>
                <a:srgbClr val="212121"/>
              </a:solidFill>
            </a:endParaRPr>
          </a:p>
          <a:p>
            <a:pPr indent="-317500" lvl="0" marL="457200" rtl="0" algn="l">
              <a:spcBef>
                <a:spcPts val="1200"/>
              </a:spcBef>
              <a:spcAft>
                <a:spcPts val="0"/>
              </a:spcAft>
              <a:buClr>
                <a:srgbClr val="212121"/>
              </a:buClr>
              <a:buSzPts val="1400"/>
              <a:buChar char="●"/>
            </a:pPr>
            <a:r>
              <a:rPr lang="en" sz="1400">
                <a:solidFill>
                  <a:srgbClr val="212121"/>
                </a:solidFill>
              </a:rPr>
              <a:t>Independent data as </a:t>
            </a:r>
            <a:r>
              <a:rPr b="1" lang="en" sz="1400">
                <a:solidFill>
                  <a:srgbClr val="212121"/>
                </a:solidFill>
              </a:rPr>
              <a:t>X</a:t>
            </a:r>
            <a:endParaRPr b="1" sz="1400">
              <a:solidFill>
                <a:srgbClr val="212121"/>
              </a:solidFill>
            </a:endParaRPr>
          </a:p>
          <a:p>
            <a:pPr indent="-317500" lvl="0" marL="457200" rtl="0" algn="l">
              <a:spcBef>
                <a:spcPts val="0"/>
              </a:spcBef>
              <a:spcAft>
                <a:spcPts val="0"/>
              </a:spcAft>
              <a:buClr>
                <a:srgbClr val="212121"/>
              </a:buClr>
              <a:buSzPts val="1400"/>
              <a:buChar char="●"/>
            </a:pPr>
            <a:r>
              <a:rPr lang="en" sz="1400">
                <a:solidFill>
                  <a:srgbClr val="212121"/>
                </a:solidFill>
              </a:rPr>
              <a:t>Dependent </a:t>
            </a:r>
            <a:r>
              <a:rPr lang="en" sz="1400">
                <a:solidFill>
                  <a:srgbClr val="212121"/>
                </a:solidFill>
              </a:rPr>
              <a:t>data s </a:t>
            </a:r>
            <a:r>
              <a:rPr b="1" lang="en" sz="1400">
                <a:solidFill>
                  <a:srgbClr val="212121"/>
                </a:solidFill>
              </a:rPr>
              <a:t>Y</a:t>
            </a:r>
            <a:endParaRPr b="1" sz="1400">
              <a:solidFill>
                <a:srgbClr val="212121"/>
              </a:solidFill>
            </a:endParaRPr>
          </a:p>
        </p:txBody>
      </p:sp>
      <p:pic>
        <p:nvPicPr>
          <p:cNvPr id="455" name="Google Shape;455;p34"/>
          <p:cNvPicPr preferRelativeResize="0"/>
          <p:nvPr/>
        </p:nvPicPr>
        <p:blipFill>
          <a:blip r:embed="rId3">
            <a:alphaModFix/>
          </a:blip>
          <a:stretch>
            <a:fillRect/>
          </a:stretch>
        </p:blipFill>
        <p:spPr>
          <a:xfrm>
            <a:off x="0" y="2876450"/>
            <a:ext cx="9144001" cy="3886200"/>
          </a:xfrm>
          <a:prstGeom prst="rect">
            <a:avLst/>
          </a:prstGeom>
          <a:noFill/>
          <a:ln>
            <a:noFill/>
          </a:ln>
        </p:spPr>
      </p:pic>
      <p:pic>
        <p:nvPicPr>
          <p:cNvPr id="456" name="Google Shape;456;p34"/>
          <p:cNvPicPr preferRelativeResize="0"/>
          <p:nvPr/>
        </p:nvPicPr>
        <p:blipFill rotWithShape="1">
          <a:blip r:embed="rId4">
            <a:alphaModFix/>
          </a:blip>
          <a:srcRect b="39026" l="-970" r="970" t="-972"/>
          <a:stretch/>
        </p:blipFill>
        <p:spPr>
          <a:xfrm>
            <a:off x="1417150" y="1163550"/>
            <a:ext cx="4641799" cy="3125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60" name="Shape 460"/>
        <p:cNvGrpSpPr/>
        <p:nvPr/>
      </p:nvGrpSpPr>
      <p:grpSpPr>
        <a:xfrm>
          <a:off x="0" y="0"/>
          <a:ext cx="0" cy="0"/>
          <a:chOff x="0" y="0"/>
          <a:chExt cx="0" cy="0"/>
        </a:xfrm>
      </p:grpSpPr>
      <p:sp>
        <p:nvSpPr>
          <p:cNvPr id="461" name="Google Shape;461;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IMPORTING LIBRARIES,</a:t>
            </a:r>
            <a:endParaRPr>
              <a:solidFill>
                <a:srgbClr val="000000"/>
              </a:solidFill>
            </a:endParaRPr>
          </a:p>
        </p:txBody>
      </p:sp>
      <p:pic>
        <p:nvPicPr>
          <p:cNvPr id="462" name="Google Shape;462;p35"/>
          <p:cNvPicPr preferRelativeResize="0"/>
          <p:nvPr/>
        </p:nvPicPr>
        <p:blipFill>
          <a:blip r:embed="rId3">
            <a:alphaModFix/>
          </a:blip>
          <a:stretch>
            <a:fillRect/>
          </a:stretch>
        </p:blipFill>
        <p:spPr>
          <a:xfrm>
            <a:off x="0" y="2876550"/>
            <a:ext cx="9144001" cy="3886200"/>
          </a:xfrm>
          <a:prstGeom prst="rect">
            <a:avLst/>
          </a:prstGeom>
          <a:noFill/>
          <a:ln>
            <a:noFill/>
          </a:ln>
        </p:spPr>
      </p:pic>
      <p:pic>
        <p:nvPicPr>
          <p:cNvPr id="463" name="Google Shape;463;p35"/>
          <p:cNvPicPr preferRelativeResize="0"/>
          <p:nvPr/>
        </p:nvPicPr>
        <p:blipFill rotWithShape="1">
          <a:blip r:embed="rId4">
            <a:alphaModFix/>
          </a:blip>
          <a:srcRect b="13441" l="0" r="0" t="60130"/>
          <a:stretch/>
        </p:blipFill>
        <p:spPr>
          <a:xfrm>
            <a:off x="1360325" y="1454900"/>
            <a:ext cx="6460250" cy="2420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67" name="Shape 467"/>
        <p:cNvGrpSpPr/>
        <p:nvPr/>
      </p:nvGrpSpPr>
      <p:grpSpPr>
        <a:xfrm>
          <a:off x="0" y="0"/>
          <a:ext cx="0" cy="0"/>
          <a:chOff x="0" y="0"/>
          <a:chExt cx="0" cy="0"/>
        </a:xfrm>
      </p:grpSpPr>
      <p:sp>
        <p:nvSpPr>
          <p:cNvPr id="468" name="Google Shape;468;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MODEL DEVELOPMENT,</a:t>
            </a:r>
            <a:endParaRPr>
              <a:solidFill>
                <a:srgbClr val="000000"/>
              </a:solidFill>
            </a:endParaRPr>
          </a:p>
        </p:txBody>
      </p:sp>
      <p:pic>
        <p:nvPicPr>
          <p:cNvPr id="469" name="Google Shape;469;p36"/>
          <p:cNvPicPr preferRelativeResize="0"/>
          <p:nvPr/>
        </p:nvPicPr>
        <p:blipFill>
          <a:blip r:embed="rId3">
            <a:alphaModFix/>
          </a:blip>
          <a:stretch>
            <a:fillRect/>
          </a:stretch>
        </p:blipFill>
        <p:spPr>
          <a:xfrm>
            <a:off x="0" y="3017900"/>
            <a:ext cx="9144001" cy="3886200"/>
          </a:xfrm>
          <a:prstGeom prst="rect">
            <a:avLst/>
          </a:prstGeom>
          <a:noFill/>
          <a:ln>
            <a:noFill/>
          </a:ln>
        </p:spPr>
      </p:pic>
      <p:pic>
        <p:nvPicPr>
          <p:cNvPr id="470" name="Google Shape;470;p36"/>
          <p:cNvPicPr preferRelativeResize="0"/>
          <p:nvPr/>
        </p:nvPicPr>
        <p:blipFill rotWithShape="1">
          <a:blip r:embed="rId4">
            <a:alphaModFix/>
          </a:blip>
          <a:srcRect b="3720" l="0" r="0" t="21863"/>
          <a:stretch/>
        </p:blipFill>
        <p:spPr>
          <a:xfrm>
            <a:off x="1430875" y="1265825"/>
            <a:ext cx="3368700" cy="3207901"/>
          </a:xfrm>
          <a:prstGeom prst="rect">
            <a:avLst/>
          </a:prstGeom>
          <a:noFill/>
          <a:ln>
            <a:noFill/>
          </a:ln>
        </p:spPr>
      </p:pic>
      <p:sp>
        <p:nvSpPr>
          <p:cNvPr id="471" name="Google Shape;471;p36"/>
          <p:cNvSpPr txBox="1"/>
          <p:nvPr/>
        </p:nvSpPr>
        <p:spPr>
          <a:xfrm>
            <a:off x="5091225" y="1287500"/>
            <a:ext cx="3708000" cy="21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Nunito"/>
                <a:ea typeface="Nunito"/>
                <a:cs typeface="Nunito"/>
                <a:sym typeface="Nunito"/>
              </a:rPr>
              <a:t>Building</a:t>
            </a:r>
            <a:r>
              <a:rPr lang="en" sz="1600">
                <a:latin typeface="Nunito"/>
                <a:ea typeface="Nunito"/>
                <a:cs typeface="Nunito"/>
                <a:sym typeface="Nunito"/>
              </a:rPr>
              <a:t> the ML Model by considering various algorithms and out of which we are selecting the best model.</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 sz="1600">
                <a:latin typeface="Nunito"/>
                <a:ea typeface="Nunito"/>
                <a:cs typeface="Nunito"/>
                <a:sym typeface="Nunito"/>
              </a:rPr>
              <a:t>Linear Regression</a:t>
            </a:r>
            <a:r>
              <a:rPr lang="en" sz="1600">
                <a:latin typeface="Nunito"/>
                <a:ea typeface="Nunito"/>
                <a:cs typeface="Nunito"/>
                <a:sym typeface="Nunito"/>
              </a:rPr>
              <a:t> performing best of all model with </a:t>
            </a:r>
            <a:r>
              <a:rPr b="1" lang="en" sz="1600">
                <a:latin typeface="Nunito"/>
                <a:ea typeface="Nunito"/>
                <a:cs typeface="Nunito"/>
                <a:sym typeface="Nunito"/>
              </a:rPr>
              <a:t>Accuracy Score</a:t>
            </a:r>
            <a:r>
              <a:rPr lang="en" sz="1600">
                <a:latin typeface="Nunito"/>
                <a:ea typeface="Nunito"/>
                <a:cs typeface="Nunito"/>
                <a:sym typeface="Nunito"/>
              </a:rPr>
              <a:t> more than </a:t>
            </a:r>
            <a:r>
              <a:rPr b="1" lang="en" sz="1600">
                <a:latin typeface="Nunito"/>
                <a:ea typeface="Nunito"/>
                <a:cs typeface="Nunito"/>
                <a:sym typeface="Nunito"/>
              </a:rPr>
              <a:t>70%</a:t>
            </a:r>
            <a:endParaRPr b="1" sz="1600">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75" name="Shape 475"/>
        <p:cNvGrpSpPr/>
        <p:nvPr/>
      </p:nvGrpSpPr>
      <p:grpSpPr>
        <a:xfrm>
          <a:off x="0" y="0"/>
          <a:ext cx="0" cy="0"/>
          <a:chOff x="0" y="0"/>
          <a:chExt cx="0" cy="0"/>
        </a:xfrm>
      </p:grpSpPr>
      <p:sp>
        <p:nvSpPr>
          <p:cNvPr id="476" name="Google Shape;476;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EXPORTING MODEL,</a:t>
            </a:r>
            <a:endParaRPr>
              <a:solidFill>
                <a:srgbClr val="000000"/>
              </a:solidFill>
            </a:endParaRPr>
          </a:p>
        </p:txBody>
      </p:sp>
      <p:pic>
        <p:nvPicPr>
          <p:cNvPr id="477" name="Google Shape;477;p37"/>
          <p:cNvPicPr preferRelativeResize="0"/>
          <p:nvPr/>
        </p:nvPicPr>
        <p:blipFill>
          <a:blip r:embed="rId3">
            <a:alphaModFix/>
          </a:blip>
          <a:stretch>
            <a:fillRect/>
          </a:stretch>
        </p:blipFill>
        <p:spPr>
          <a:xfrm>
            <a:off x="0" y="2865675"/>
            <a:ext cx="9144001" cy="3886200"/>
          </a:xfrm>
          <a:prstGeom prst="rect">
            <a:avLst/>
          </a:prstGeom>
          <a:noFill/>
          <a:ln>
            <a:noFill/>
          </a:ln>
        </p:spPr>
      </p:pic>
      <p:pic>
        <p:nvPicPr>
          <p:cNvPr id="478" name="Google Shape;478;p37"/>
          <p:cNvPicPr preferRelativeResize="0"/>
          <p:nvPr/>
        </p:nvPicPr>
        <p:blipFill>
          <a:blip r:embed="rId4">
            <a:alphaModFix/>
          </a:blip>
          <a:stretch>
            <a:fillRect/>
          </a:stretch>
        </p:blipFill>
        <p:spPr>
          <a:xfrm>
            <a:off x="1412725" y="1222250"/>
            <a:ext cx="7419500" cy="3061124"/>
          </a:xfrm>
          <a:prstGeom prst="rect">
            <a:avLst/>
          </a:prstGeom>
          <a:noFill/>
          <a:ln>
            <a:noFill/>
          </a:ln>
        </p:spPr>
      </p:pic>
      <p:sp>
        <p:nvSpPr>
          <p:cNvPr id="479" name="Google Shape;479;p37"/>
          <p:cNvSpPr/>
          <p:nvPr/>
        </p:nvSpPr>
        <p:spPr>
          <a:xfrm>
            <a:off x="2383450" y="1744125"/>
            <a:ext cx="1120200" cy="435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83" name="Shape 483"/>
        <p:cNvGrpSpPr/>
        <p:nvPr/>
      </p:nvGrpSpPr>
      <p:grpSpPr>
        <a:xfrm>
          <a:off x="0" y="0"/>
          <a:ext cx="0" cy="0"/>
          <a:chOff x="0" y="0"/>
          <a:chExt cx="0" cy="0"/>
        </a:xfrm>
      </p:grpSpPr>
      <p:sp>
        <p:nvSpPr>
          <p:cNvPr id="484" name="Google Shape;484;p38"/>
          <p:cNvSpPr txBox="1"/>
          <p:nvPr>
            <p:ph type="title"/>
          </p:nvPr>
        </p:nvSpPr>
        <p:spPr>
          <a:xfrm>
            <a:off x="1056750" y="2072100"/>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800">
                <a:solidFill>
                  <a:srgbClr val="000000"/>
                </a:solidFill>
              </a:rPr>
              <a:t>MODEL DEPLOYMENT,</a:t>
            </a:r>
            <a:endParaRPr sz="4800">
              <a:solidFill>
                <a:srgbClr val="000000"/>
              </a:solidFill>
            </a:endParaRPr>
          </a:p>
        </p:txBody>
      </p:sp>
      <p:pic>
        <p:nvPicPr>
          <p:cNvPr id="485" name="Google Shape;485;p38"/>
          <p:cNvPicPr preferRelativeResize="0"/>
          <p:nvPr/>
        </p:nvPicPr>
        <p:blipFill>
          <a:blip r:embed="rId3">
            <a:alphaModFix/>
          </a:blip>
          <a:stretch>
            <a:fillRect/>
          </a:stretch>
        </p:blipFill>
        <p:spPr>
          <a:xfrm>
            <a:off x="0" y="2876550"/>
            <a:ext cx="9144001" cy="388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20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89" name="Shape 489"/>
        <p:cNvGrpSpPr/>
        <p:nvPr/>
      </p:nvGrpSpPr>
      <p:grpSpPr>
        <a:xfrm>
          <a:off x="0" y="0"/>
          <a:ext cx="0" cy="0"/>
          <a:chOff x="0" y="0"/>
          <a:chExt cx="0" cy="0"/>
        </a:xfrm>
      </p:grpSpPr>
      <p:sp>
        <p:nvSpPr>
          <p:cNvPr id="490" name="Google Shape;490;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FRONTEND DEVELOPMENT,</a:t>
            </a:r>
            <a:endParaRPr>
              <a:solidFill>
                <a:srgbClr val="000000"/>
              </a:solidFill>
            </a:endParaRPr>
          </a:p>
        </p:txBody>
      </p:sp>
      <p:sp>
        <p:nvSpPr>
          <p:cNvPr id="491" name="Google Shape;491;p39"/>
          <p:cNvSpPr txBox="1"/>
          <p:nvPr>
            <p:ph idx="1" type="body"/>
          </p:nvPr>
        </p:nvSpPr>
        <p:spPr>
          <a:xfrm>
            <a:off x="1215900" y="1215075"/>
            <a:ext cx="1528800" cy="382800"/>
          </a:xfrm>
          <a:prstGeom prst="rect">
            <a:avLst/>
          </a:prstGeom>
        </p:spPr>
        <p:txBody>
          <a:bodyPr anchorCtr="0" anchor="t" bIns="91425" lIns="91425" spcFirstLastPara="1" rIns="91425" wrap="square" tIns="91425">
            <a:normAutofit fontScale="85000"/>
          </a:bodyPr>
          <a:lstStyle/>
          <a:p>
            <a:pPr indent="-309562" lvl="0" marL="457200" rtl="0" algn="l">
              <a:spcBef>
                <a:spcPts val="0"/>
              </a:spcBef>
              <a:spcAft>
                <a:spcPts val="0"/>
              </a:spcAft>
              <a:buSzPct val="100000"/>
              <a:buAutoNum type="arabicPeriod"/>
            </a:pPr>
            <a:r>
              <a:rPr b="1" lang="en" sz="1500" u="sng"/>
              <a:t>HTML:</a:t>
            </a:r>
            <a:endParaRPr b="1" sz="1500" u="sng"/>
          </a:p>
        </p:txBody>
      </p:sp>
      <p:pic>
        <p:nvPicPr>
          <p:cNvPr id="492" name="Google Shape;492;p39"/>
          <p:cNvPicPr preferRelativeResize="0"/>
          <p:nvPr/>
        </p:nvPicPr>
        <p:blipFill>
          <a:blip r:embed="rId3">
            <a:alphaModFix/>
          </a:blip>
          <a:stretch>
            <a:fillRect/>
          </a:stretch>
        </p:blipFill>
        <p:spPr>
          <a:xfrm>
            <a:off x="0" y="2876550"/>
            <a:ext cx="9144001" cy="3886200"/>
          </a:xfrm>
          <a:prstGeom prst="rect">
            <a:avLst/>
          </a:prstGeom>
          <a:noFill/>
          <a:ln>
            <a:noFill/>
          </a:ln>
        </p:spPr>
      </p:pic>
      <p:pic>
        <p:nvPicPr>
          <p:cNvPr id="493" name="Google Shape;493;p39"/>
          <p:cNvPicPr preferRelativeResize="0"/>
          <p:nvPr/>
        </p:nvPicPr>
        <p:blipFill>
          <a:blip r:embed="rId4">
            <a:alphaModFix/>
          </a:blip>
          <a:stretch>
            <a:fillRect/>
          </a:stretch>
        </p:blipFill>
        <p:spPr>
          <a:xfrm>
            <a:off x="1405225" y="1613425"/>
            <a:ext cx="6981648" cy="27383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97" name="Shape 497"/>
        <p:cNvGrpSpPr/>
        <p:nvPr/>
      </p:nvGrpSpPr>
      <p:grpSpPr>
        <a:xfrm>
          <a:off x="0" y="0"/>
          <a:ext cx="0" cy="0"/>
          <a:chOff x="0" y="0"/>
          <a:chExt cx="0" cy="0"/>
        </a:xfrm>
      </p:grpSpPr>
      <p:sp>
        <p:nvSpPr>
          <p:cNvPr id="498" name="Google Shape;498;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RAW WEBSITE,</a:t>
            </a:r>
            <a:endParaRPr>
              <a:solidFill>
                <a:srgbClr val="000000"/>
              </a:solidFill>
            </a:endParaRPr>
          </a:p>
        </p:txBody>
      </p:sp>
      <p:sp>
        <p:nvSpPr>
          <p:cNvPr id="499" name="Google Shape;499;p40"/>
          <p:cNvSpPr txBox="1"/>
          <p:nvPr>
            <p:ph idx="1" type="body"/>
          </p:nvPr>
        </p:nvSpPr>
        <p:spPr>
          <a:xfrm>
            <a:off x="1303800" y="1685250"/>
            <a:ext cx="7093200" cy="24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0" name="Google Shape;500;p40"/>
          <p:cNvPicPr preferRelativeResize="0"/>
          <p:nvPr/>
        </p:nvPicPr>
        <p:blipFill>
          <a:blip r:embed="rId3">
            <a:alphaModFix/>
          </a:blip>
          <a:stretch>
            <a:fillRect/>
          </a:stretch>
        </p:blipFill>
        <p:spPr>
          <a:xfrm>
            <a:off x="0" y="2963525"/>
            <a:ext cx="9144001" cy="3886200"/>
          </a:xfrm>
          <a:prstGeom prst="rect">
            <a:avLst/>
          </a:prstGeom>
          <a:noFill/>
          <a:ln>
            <a:noFill/>
          </a:ln>
        </p:spPr>
      </p:pic>
      <p:pic>
        <p:nvPicPr>
          <p:cNvPr id="501" name="Google Shape;501;p40"/>
          <p:cNvPicPr preferRelativeResize="0"/>
          <p:nvPr/>
        </p:nvPicPr>
        <p:blipFill>
          <a:blip r:embed="rId4">
            <a:alphaModFix/>
          </a:blip>
          <a:stretch>
            <a:fillRect/>
          </a:stretch>
        </p:blipFill>
        <p:spPr>
          <a:xfrm>
            <a:off x="1303800" y="1166525"/>
            <a:ext cx="7571151" cy="32636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05" name="Shape 505"/>
        <p:cNvGrpSpPr/>
        <p:nvPr/>
      </p:nvGrpSpPr>
      <p:grpSpPr>
        <a:xfrm>
          <a:off x="0" y="0"/>
          <a:ext cx="0" cy="0"/>
          <a:chOff x="0" y="0"/>
          <a:chExt cx="0" cy="0"/>
        </a:xfrm>
      </p:grpSpPr>
      <p:sp>
        <p:nvSpPr>
          <p:cNvPr id="506" name="Google Shape;506;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FRONTEND DEVELOPMENT,</a:t>
            </a:r>
            <a:endParaRPr>
              <a:solidFill>
                <a:srgbClr val="000000"/>
              </a:solidFill>
            </a:endParaRPr>
          </a:p>
        </p:txBody>
      </p:sp>
      <p:sp>
        <p:nvSpPr>
          <p:cNvPr id="507" name="Google Shape;507;p41"/>
          <p:cNvSpPr txBox="1"/>
          <p:nvPr>
            <p:ph idx="1" type="body"/>
          </p:nvPr>
        </p:nvSpPr>
        <p:spPr>
          <a:xfrm>
            <a:off x="1303800" y="1112475"/>
            <a:ext cx="949200" cy="409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sz="1500"/>
              <a:t>2. </a:t>
            </a:r>
            <a:r>
              <a:rPr b="1" lang="en" sz="1500" u="sng"/>
              <a:t>CSS</a:t>
            </a:r>
            <a:endParaRPr b="1" sz="1500" u="sng"/>
          </a:p>
        </p:txBody>
      </p:sp>
      <p:pic>
        <p:nvPicPr>
          <p:cNvPr id="508" name="Google Shape;508;p41"/>
          <p:cNvPicPr preferRelativeResize="0"/>
          <p:nvPr/>
        </p:nvPicPr>
        <p:blipFill>
          <a:blip r:embed="rId3">
            <a:alphaModFix/>
          </a:blip>
          <a:stretch>
            <a:fillRect/>
          </a:stretch>
        </p:blipFill>
        <p:spPr>
          <a:xfrm>
            <a:off x="0" y="2941800"/>
            <a:ext cx="9144001" cy="3886200"/>
          </a:xfrm>
          <a:prstGeom prst="rect">
            <a:avLst/>
          </a:prstGeom>
          <a:noFill/>
          <a:ln>
            <a:noFill/>
          </a:ln>
        </p:spPr>
      </p:pic>
      <p:pic>
        <p:nvPicPr>
          <p:cNvPr id="509" name="Google Shape;509;p41"/>
          <p:cNvPicPr preferRelativeResize="0"/>
          <p:nvPr/>
        </p:nvPicPr>
        <p:blipFill rotWithShape="1">
          <a:blip r:embed="rId4">
            <a:alphaModFix/>
          </a:blip>
          <a:srcRect b="9670" l="0" r="0" t="9678"/>
          <a:stretch/>
        </p:blipFill>
        <p:spPr>
          <a:xfrm>
            <a:off x="1380000" y="1460575"/>
            <a:ext cx="7220477" cy="2881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00" name="Shape 300"/>
        <p:cNvGrpSpPr/>
        <p:nvPr/>
      </p:nvGrpSpPr>
      <p:grpSpPr>
        <a:xfrm>
          <a:off x="0" y="0"/>
          <a:ext cx="0" cy="0"/>
          <a:chOff x="0" y="0"/>
          <a:chExt cx="0" cy="0"/>
        </a:xfrm>
      </p:grpSpPr>
      <p:sp>
        <p:nvSpPr>
          <p:cNvPr id="301" name="Google Shape;301;p15"/>
          <p:cNvSpPr txBox="1"/>
          <p:nvPr>
            <p:ph type="title"/>
          </p:nvPr>
        </p:nvSpPr>
        <p:spPr>
          <a:xfrm>
            <a:off x="1314675" y="6639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OBJECTIVE</a:t>
            </a:r>
            <a:r>
              <a:rPr lang="en">
                <a:solidFill>
                  <a:srgbClr val="212121"/>
                </a:solidFill>
              </a:rPr>
              <a:t>,</a:t>
            </a:r>
            <a:endParaRPr>
              <a:solidFill>
                <a:srgbClr val="212121"/>
              </a:solidFill>
            </a:endParaRPr>
          </a:p>
        </p:txBody>
      </p:sp>
      <p:sp>
        <p:nvSpPr>
          <p:cNvPr id="302" name="Google Shape;302;p15"/>
          <p:cNvSpPr txBox="1"/>
          <p:nvPr>
            <p:ph idx="1" type="body"/>
          </p:nvPr>
        </p:nvSpPr>
        <p:spPr>
          <a:xfrm>
            <a:off x="1314675" y="1059150"/>
            <a:ext cx="7030500" cy="2055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b="1">
              <a:solidFill>
                <a:srgbClr val="000000"/>
              </a:solidFill>
            </a:endParaRPr>
          </a:p>
          <a:p>
            <a:pPr indent="0" lvl="0" marL="0" rtl="0" algn="l">
              <a:spcBef>
                <a:spcPts val="1200"/>
              </a:spcBef>
              <a:spcAft>
                <a:spcPts val="0"/>
              </a:spcAft>
              <a:buNone/>
            </a:pPr>
            <a:r>
              <a:rPr b="1" lang="en" sz="1400">
                <a:solidFill>
                  <a:srgbClr val="000000"/>
                </a:solidFill>
              </a:rPr>
              <a:t>The objective of the House Price Prediction Project is to develop an accurate machine learning model forecasting residential property prices in Bangalore. It aims to provide precise predictions, offer insights into market dynamics, ensure transparency, generalize well to unseen data, and empower users with a user-friendly interface. By achieving these goals, the project seeks to contribute to a transparent and informed real estate market, enabling stakeholders to make confident decisions in property transactions.</a:t>
            </a:r>
            <a:endParaRPr b="1" sz="1400">
              <a:solidFill>
                <a:srgbClr val="000000"/>
              </a:solidFill>
            </a:endParaRPr>
          </a:p>
          <a:p>
            <a:pPr indent="0" lvl="0" marL="0" rtl="0" algn="l">
              <a:spcBef>
                <a:spcPts val="1200"/>
              </a:spcBef>
              <a:spcAft>
                <a:spcPts val="0"/>
              </a:spcAft>
              <a:buNone/>
            </a:pPr>
            <a:r>
              <a:t/>
            </a:r>
            <a:endParaRPr b="1">
              <a:solidFill>
                <a:srgbClr val="000000"/>
              </a:solidFill>
            </a:endParaRPr>
          </a:p>
          <a:p>
            <a:pPr indent="0" lvl="0" marL="0" rtl="0" algn="l">
              <a:spcBef>
                <a:spcPts val="1200"/>
              </a:spcBef>
              <a:spcAft>
                <a:spcPts val="1200"/>
              </a:spcAft>
              <a:buNone/>
            </a:pPr>
            <a:r>
              <a:t/>
            </a:r>
            <a:endParaRPr>
              <a:solidFill>
                <a:srgbClr val="000000"/>
              </a:solidFill>
              <a:latin typeface="Times New Roman"/>
              <a:ea typeface="Times New Roman"/>
              <a:cs typeface="Times New Roman"/>
              <a:sym typeface="Times New Roman"/>
            </a:endParaRPr>
          </a:p>
        </p:txBody>
      </p:sp>
      <p:pic>
        <p:nvPicPr>
          <p:cNvPr id="303" name="Google Shape;303;p15"/>
          <p:cNvPicPr preferRelativeResize="0"/>
          <p:nvPr/>
        </p:nvPicPr>
        <p:blipFill>
          <a:blip r:embed="rId3">
            <a:alphaModFix/>
          </a:blip>
          <a:stretch>
            <a:fillRect/>
          </a:stretch>
        </p:blipFill>
        <p:spPr>
          <a:xfrm>
            <a:off x="33025" y="3039375"/>
            <a:ext cx="9144001" cy="388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13" name="Shape 513"/>
        <p:cNvGrpSpPr/>
        <p:nvPr/>
      </p:nvGrpSpPr>
      <p:grpSpPr>
        <a:xfrm>
          <a:off x="0" y="0"/>
          <a:ext cx="0" cy="0"/>
          <a:chOff x="0" y="0"/>
          <a:chExt cx="0" cy="0"/>
        </a:xfrm>
      </p:grpSpPr>
      <p:pic>
        <p:nvPicPr>
          <p:cNvPr id="514" name="Google Shape;514;p42"/>
          <p:cNvPicPr preferRelativeResize="0"/>
          <p:nvPr/>
        </p:nvPicPr>
        <p:blipFill rotWithShape="1">
          <a:blip r:embed="rId3">
            <a:alphaModFix/>
          </a:blip>
          <a:srcRect b="0" l="2847" r="2847" t="0"/>
          <a:stretch/>
        </p:blipFill>
        <p:spPr>
          <a:xfrm>
            <a:off x="0" y="0"/>
            <a:ext cx="9144001"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18" name="Shape 518"/>
        <p:cNvGrpSpPr/>
        <p:nvPr/>
      </p:nvGrpSpPr>
      <p:grpSpPr>
        <a:xfrm>
          <a:off x="0" y="0"/>
          <a:ext cx="0" cy="0"/>
          <a:chOff x="0" y="0"/>
          <a:chExt cx="0" cy="0"/>
        </a:xfrm>
      </p:grpSpPr>
      <p:sp>
        <p:nvSpPr>
          <p:cNvPr id="519" name="Google Shape;519;p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BACKEND DEVELOPMENT,</a:t>
            </a:r>
            <a:endParaRPr>
              <a:solidFill>
                <a:srgbClr val="000000"/>
              </a:solidFill>
            </a:endParaRPr>
          </a:p>
        </p:txBody>
      </p:sp>
      <p:pic>
        <p:nvPicPr>
          <p:cNvPr id="520" name="Google Shape;520;p43"/>
          <p:cNvPicPr preferRelativeResize="0"/>
          <p:nvPr/>
        </p:nvPicPr>
        <p:blipFill>
          <a:blip r:embed="rId3">
            <a:alphaModFix/>
          </a:blip>
          <a:stretch>
            <a:fillRect/>
          </a:stretch>
        </p:blipFill>
        <p:spPr>
          <a:xfrm>
            <a:off x="0" y="2963525"/>
            <a:ext cx="9144001" cy="3886200"/>
          </a:xfrm>
          <a:prstGeom prst="rect">
            <a:avLst/>
          </a:prstGeom>
          <a:noFill/>
          <a:ln>
            <a:noFill/>
          </a:ln>
        </p:spPr>
      </p:pic>
      <p:pic>
        <p:nvPicPr>
          <p:cNvPr id="521" name="Google Shape;521;p43"/>
          <p:cNvPicPr preferRelativeResize="0"/>
          <p:nvPr/>
        </p:nvPicPr>
        <p:blipFill>
          <a:blip r:embed="rId4">
            <a:alphaModFix/>
          </a:blip>
          <a:stretch>
            <a:fillRect/>
          </a:stretch>
        </p:blipFill>
        <p:spPr>
          <a:xfrm>
            <a:off x="1493150" y="1521675"/>
            <a:ext cx="7089973" cy="2894449"/>
          </a:xfrm>
          <a:prstGeom prst="rect">
            <a:avLst/>
          </a:prstGeom>
          <a:noFill/>
          <a:ln>
            <a:noFill/>
          </a:ln>
        </p:spPr>
      </p:pic>
      <p:sp>
        <p:nvSpPr>
          <p:cNvPr id="522" name="Google Shape;522;p43"/>
          <p:cNvSpPr txBox="1"/>
          <p:nvPr/>
        </p:nvSpPr>
        <p:spPr>
          <a:xfrm>
            <a:off x="1303800" y="1114275"/>
            <a:ext cx="1272300" cy="407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Nunito"/>
              <a:buAutoNum type="arabicPeriod"/>
            </a:pPr>
            <a:r>
              <a:rPr b="1" lang="en" sz="1500">
                <a:latin typeface="Nunito"/>
                <a:ea typeface="Nunito"/>
                <a:cs typeface="Nunito"/>
                <a:sym typeface="Nunito"/>
              </a:rPr>
              <a:t>FLASK</a:t>
            </a:r>
            <a:endParaRPr b="1" sz="1500">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26" name="Shape 526"/>
        <p:cNvGrpSpPr/>
        <p:nvPr/>
      </p:nvGrpSpPr>
      <p:grpSpPr>
        <a:xfrm>
          <a:off x="0" y="0"/>
          <a:ext cx="0" cy="0"/>
          <a:chOff x="0" y="0"/>
          <a:chExt cx="0" cy="0"/>
        </a:xfrm>
      </p:grpSpPr>
      <p:sp>
        <p:nvSpPr>
          <p:cNvPr id="527" name="Google Shape;527;p44"/>
          <p:cNvSpPr txBox="1"/>
          <p:nvPr>
            <p:ph type="title"/>
          </p:nvPr>
        </p:nvSpPr>
        <p:spPr>
          <a:xfrm>
            <a:off x="2576075" y="1826350"/>
            <a:ext cx="4603200" cy="9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000000"/>
                </a:solidFill>
              </a:rPr>
              <a:t>TUTORIAL,</a:t>
            </a:r>
            <a:endParaRPr sz="6000">
              <a:solidFill>
                <a:srgbClr val="000000"/>
              </a:solidFill>
            </a:endParaRPr>
          </a:p>
        </p:txBody>
      </p:sp>
      <p:pic>
        <p:nvPicPr>
          <p:cNvPr id="528" name="Google Shape;528;p44"/>
          <p:cNvPicPr preferRelativeResize="0"/>
          <p:nvPr/>
        </p:nvPicPr>
        <p:blipFill>
          <a:blip r:embed="rId3">
            <a:alphaModFix/>
          </a:blip>
          <a:stretch>
            <a:fillRect/>
          </a:stretch>
        </p:blipFill>
        <p:spPr>
          <a:xfrm>
            <a:off x="0" y="2963525"/>
            <a:ext cx="9144001" cy="3886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32" name="Shape 532"/>
        <p:cNvGrpSpPr/>
        <p:nvPr/>
      </p:nvGrpSpPr>
      <p:grpSpPr>
        <a:xfrm>
          <a:off x="0" y="0"/>
          <a:ext cx="0" cy="0"/>
          <a:chOff x="0" y="0"/>
          <a:chExt cx="0" cy="0"/>
        </a:xfrm>
      </p:grpSpPr>
      <p:sp>
        <p:nvSpPr>
          <p:cNvPr id="533" name="Google Shape;533;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COMMAND TO RUN</a:t>
            </a:r>
            <a:endParaRPr>
              <a:solidFill>
                <a:srgbClr val="000000"/>
              </a:solidFill>
            </a:endParaRPr>
          </a:p>
        </p:txBody>
      </p:sp>
      <p:pic>
        <p:nvPicPr>
          <p:cNvPr id="534" name="Google Shape;534;p45"/>
          <p:cNvPicPr preferRelativeResize="0"/>
          <p:nvPr/>
        </p:nvPicPr>
        <p:blipFill>
          <a:blip r:embed="rId3">
            <a:alphaModFix/>
          </a:blip>
          <a:stretch>
            <a:fillRect/>
          </a:stretch>
        </p:blipFill>
        <p:spPr>
          <a:xfrm>
            <a:off x="0" y="2963525"/>
            <a:ext cx="9144001" cy="3886200"/>
          </a:xfrm>
          <a:prstGeom prst="rect">
            <a:avLst/>
          </a:prstGeom>
          <a:noFill/>
          <a:ln>
            <a:noFill/>
          </a:ln>
        </p:spPr>
      </p:pic>
      <p:pic>
        <p:nvPicPr>
          <p:cNvPr id="535" name="Google Shape;535;p45"/>
          <p:cNvPicPr preferRelativeResize="0"/>
          <p:nvPr/>
        </p:nvPicPr>
        <p:blipFill rotWithShape="1">
          <a:blip r:embed="rId4">
            <a:alphaModFix/>
          </a:blip>
          <a:srcRect b="63040" l="0" r="49831" t="0"/>
          <a:stretch/>
        </p:blipFill>
        <p:spPr>
          <a:xfrm>
            <a:off x="1401875" y="1221025"/>
            <a:ext cx="7318099" cy="766650"/>
          </a:xfrm>
          <a:prstGeom prst="rect">
            <a:avLst/>
          </a:prstGeom>
          <a:noFill/>
          <a:ln>
            <a:noFill/>
          </a:ln>
        </p:spPr>
      </p:pic>
      <p:pic>
        <p:nvPicPr>
          <p:cNvPr id="536" name="Google Shape;536;p45"/>
          <p:cNvPicPr preferRelativeResize="0"/>
          <p:nvPr/>
        </p:nvPicPr>
        <p:blipFill rotWithShape="1">
          <a:blip r:embed="rId5">
            <a:alphaModFix/>
          </a:blip>
          <a:srcRect b="0" l="0" r="19967" t="0"/>
          <a:stretch/>
        </p:blipFill>
        <p:spPr>
          <a:xfrm>
            <a:off x="1401875" y="2229700"/>
            <a:ext cx="7318102" cy="2177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40" name="Shape 540"/>
        <p:cNvGrpSpPr/>
        <p:nvPr/>
      </p:nvGrpSpPr>
      <p:grpSpPr>
        <a:xfrm>
          <a:off x="0" y="0"/>
          <a:ext cx="0" cy="0"/>
          <a:chOff x="0" y="0"/>
          <a:chExt cx="0" cy="0"/>
        </a:xfrm>
      </p:grpSpPr>
      <p:pic>
        <p:nvPicPr>
          <p:cNvPr id="541" name="Google Shape;541;p46"/>
          <p:cNvPicPr preferRelativeResize="0"/>
          <p:nvPr/>
        </p:nvPicPr>
        <p:blipFill>
          <a:blip r:embed="rId3">
            <a:alphaModFix/>
          </a:blip>
          <a:stretch>
            <a:fillRect/>
          </a:stretch>
        </p:blipFill>
        <p:spPr>
          <a:xfrm>
            <a:off x="0" y="2963525"/>
            <a:ext cx="9144001" cy="3886200"/>
          </a:xfrm>
          <a:prstGeom prst="rect">
            <a:avLst/>
          </a:prstGeom>
          <a:noFill/>
          <a:ln>
            <a:noFill/>
          </a:ln>
        </p:spPr>
      </p:pic>
      <p:pic>
        <p:nvPicPr>
          <p:cNvPr id="542" name="Google Shape;542;p46"/>
          <p:cNvPicPr preferRelativeResize="0"/>
          <p:nvPr/>
        </p:nvPicPr>
        <p:blipFill>
          <a:blip r:embed="rId4">
            <a:alphaModFix/>
          </a:blip>
          <a:stretch>
            <a:fillRect/>
          </a:stretch>
        </p:blipFill>
        <p:spPr>
          <a:xfrm>
            <a:off x="0" y="0"/>
            <a:ext cx="9144001" cy="5143500"/>
          </a:xfrm>
          <a:prstGeom prst="rect">
            <a:avLst/>
          </a:prstGeom>
          <a:noFill/>
          <a:ln>
            <a:noFill/>
          </a:ln>
        </p:spPr>
      </p:pic>
      <p:cxnSp>
        <p:nvCxnSpPr>
          <p:cNvPr id="543" name="Google Shape;543;p46"/>
          <p:cNvCxnSpPr/>
          <p:nvPr/>
        </p:nvCxnSpPr>
        <p:spPr>
          <a:xfrm>
            <a:off x="1331650" y="2205600"/>
            <a:ext cx="1395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47" name="Shape 547"/>
        <p:cNvGrpSpPr/>
        <p:nvPr/>
      </p:nvGrpSpPr>
      <p:grpSpPr>
        <a:xfrm>
          <a:off x="0" y="0"/>
          <a:ext cx="0" cy="0"/>
          <a:chOff x="0" y="0"/>
          <a:chExt cx="0" cy="0"/>
        </a:xfrm>
      </p:grpSpPr>
      <p:pic>
        <p:nvPicPr>
          <p:cNvPr id="548" name="Google Shape;548;p47"/>
          <p:cNvPicPr preferRelativeResize="0"/>
          <p:nvPr/>
        </p:nvPicPr>
        <p:blipFill>
          <a:blip r:embed="rId3">
            <a:alphaModFix/>
          </a:blip>
          <a:stretch>
            <a:fillRect/>
          </a:stretch>
        </p:blipFill>
        <p:spPr>
          <a:xfrm>
            <a:off x="0" y="2963525"/>
            <a:ext cx="9144001" cy="3886200"/>
          </a:xfrm>
          <a:prstGeom prst="rect">
            <a:avLst/>
          </a:prstGeom>
          <a:noFill/>
          <a:ln>
            <a:noFill/>
          </a:ln>
        </p:spPr>
      </p:pic>
      <p:pic>
        <p:nvPicPr>
          <p:cNvPr id="549" name="Google Shape;549;p47"/>
          <p:cNvPicPr preferRelativeResize="0"/>
          <p:nvPr/>
        </p:nvPicPr>
        <p:blipFill rotWithShape="1">
          <a:blip r:embed="rId4">
            <a:alphaModFix/>
          </a:blip>
          <a:srcRect b="0" l="3763" r="3772" t="0"/>
          <a:stretch/>
        </p:blipFill>
        <p:spPr>
          <a:xfrm>
            <a:off x="0" y="0"/>
            <a:ext cx="9144001" cy="5143501"/>
          </a:xfrm>
          <a:prstGeom prst="rect">
            <a:avLst/>
          </a:prstGeom>
          <a:noFill/>
          <a:ln>
            <a:noFill/>
          </a:ln>
        </p:spPr>
      </p:pic>
      <p:cxnSp>
        <p:nvCxnSpPr>
          <p:cNvPr id="550" name="Google Shape;550;p47"/>
          <p:cNvCxnSpPr/>
          <p:nvPr/>
        </p:nvCxnSpPr>
        <p:spPr>
          <a:xfrm>
            <a:off x="1233575" y="2622963"/>
            <a:ext cx="1395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54" name="Shape 554"/>
        <p:cNvGrpSpPr/>
        <p:nvPr/>
      </p:nvGrpSpPr>
      <p:grpSpPr>
        <a:xfrm>
          <a:off x="0" y="0"/>
          <a:ext cx="0" cy="0"/>
          <a:chOff x="0" y="0"/>
          <a:chExt cx="0" cy="0"/>
        </a:xfrm>
      </p:grpSpPr>
      <p:pic>
        <p:nvPicPr>
          <p:cNvPr id="555" name="Google Shape;555;p48"/>
          <p:cNvPicPr preferRelativeResize="0"/>
          <p:nvPr/>
        </p:nvPicPr>
        <p:blipFill>
          <a:blip r:embed="rId3">
            <a:alphaModFix/>
          </a:blip>
          <a:stretch>
            <a:fillRect/>
          </a:stretch>
        </p:blipFill>
        <p:spPr>
          <a:xfrm>
            <a:off x="0" y="2963525"/>
            <a:ext cx="9144001" cy="3886200"/>
          </a:xfrm>
          <a:prstGeom prst="rect">
            <a:avLst/>
          </a:prstGeom>
          <a:noFill/>
          <a:ln>
            <a:noFill/>
          </a:ln>
        </p:spPr>
      </p:pic>
      <p:pic>
        <p:nvPicPr>
          <p:cNvPr id="556" name="Google Shape;556;p48"/>
          <p:cNvPicPr preferRelativeResize="0"/>
          <p:nvPr/>
        </p:nvPicPr>
        <p:blipFill rotWithShape="1">
          <a:blip r:embed="rId4">
            <a:alphaModFix/>
          </a:blip>
          <a:srcRect b="0" l="3720" r="3720" t="0"/>
          <a:stretch/>
        </p:blipFill>
        <p:spPr>
          <a:xfrm>
            <a:off x="0" y="0"/>
            <a:ext cx="9144001" cy="5143499"/>
          </a:xfrm>
          <a:prstGeom prst="rect">
            <a:avLst/>
          </a:prstGeom>
          <a:noFill/>
          <a:ln>
            <a:noFill/>
          </a:ln>
        </p:spPr>
      </p:pic>
      <p:cxnSp>
        <p:nvCxnSpPr>
          <p:cNvPr id="557" name="Google Shape;557;p48"/>
          <p:cNvCxnSpPr/>
          <p:nvPr/>
        </p:nvCxnSpPr>
        <p:spPr>
          <a:xfrm>
            <a:off x="1157275" y="3077375"/>
            <a:ext cx="1395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61" name="Shape 561"/>
        <p:cNvGrpSpPr/>
        <p:nvPr/>
      </p:nvGrpSpPr>
      <p:grpSpPr>
        <a:xfrm>
          <a:off x="0" y="0"/>
          <a:ext cx="0" cy="0"/>
          <a:chOff x="0" y="0"/>
          <a:chExt cx="0" cy="0"/>
        </a:xfrm>
      </p:grpSpPr>
      <p:pic>
        <p:nvPicPr>
          <p:cNvPr id="562" name="Google Shape;562;p49"/>
          <p:cNvPicPr preferRelativeResize="0"/>
          <p:nvPr/>
        </p:nvPicPr>
        <p:blipFill>
          <a:blip r:embed="rId3">
            <a:alphaModFix/>
          </a:blip>
          <a:stretch>
            <a:fillRect/>
          </a:stretch>
        </p:blipFill>
        <p:spPr>
          <a:xfrm>
            <a:off x="0" y="2963525"/>
            <a:ext cx="9144001" cy="3886200"/>
          </a:xfrm>
          <a:prstGeom prst="rect">
            <a:avLst/>
          </a:prstGeom>
          <a:noFill/>
          <a:ln>
            <a:noFill/>
          </a:ln>
        </p:spPr>
      </p:pic>
      <p:pic>
        <p:nvPicPr>
          <p:cNvPr id="563" name="Google Shape;563;p49"/>
          <p:cNvPicPr preferRelativeResize="0"/>
          <p:nvPr/>
        </p:nvPicPr>
        <p:blipFill rotWithShape="1">
          <a:blip r:embed="rId4">
            <a:alphaModFix/>
          </a:blip>
          <a:srcRect b="0" l="3583" r="3583" t="0"/>
          <a:stretch/>
        </p:blipFill>
        <p:spPr>
          <a:xfrm>
            <a:off x="0" y="0"/>
            <a:ext cx="9144001" cy="5143501"/>
          </a:xfrm>
          <a:prstGeom prst="rect">
            <a:avLst/>
          </a:prstGeom>
          <a:noFill/>
          <a:ln>
            <a:noFill/>
          </a:ln>
        </p:spPr>
      </p:pic>
      <p:cxnSp>
        <p:nvCxnSpPr>
          <p:cNvPr id="564" name="Google Shape;564;p49"/>
          <p:cNvCxnSpPr/>
          <p:nvPr/>
        </p:nvCxnSpPr>
        <p:spPr>
          <a:xfrm>
            <a:off x="1179100" y="3535075"/>
            <a:ext cx="1395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68" name="Shape 568"/>
        <p:cNvGrpSpPr/>
        <p:nvPr/>
      </p:nvGrpSpPr>
      <p:grpSpPr>
        <a:xfrm>
          <a:off x="0" y="0"/>
          <a:ext cx="0" cy="0"/>
          <a:chOff x="0" y="0"/>
          <a:chExt cx="0" cy="0"/>
        </a:xfrm>
      </p:grpSpPr>
      <p:pic>
        <p:nvPicPr>
          <p:cNvPr id="569" name="Google Shape;569;p50"/>
          <p:cNvPicPr preferRelativeResize="0"/>
          <p:nvPr/>
        </p:nvPicPr>
        <p:blipFill>
          <a:blip r:embed="rId3">
            <a:alphaModFix/>
          </a:blip>
          <a:stretch>
            <a:fillRect/>
          </a:stretch>
        </p:blipFill>
        <p:spPr>
          <a:xfrm>
            <a:off x="0" y="2963525"/>
            <a:ext cx="9144001" cy="3886200"/>
          </a:xfrm>
          <a:prstGeom prst="rect">
            <a:avLst/>
          </a:prstGeom>
          <a:noFill/>
          <a:ln>
            <a:noFill/>
          </a:ln>
        </p:spPr>
      </p:pic>
      <p:pic>
        <p:nvPicPr>
          <p:cNvPr id="570" name="Google Shape;570;p50"/>
          <p:cNvPicPr preferRelativeResize="0"/>
          <p:nvPr/>
        </p:nvPicPr>
        <p:blipFill rotWithShape="1">
          <a:blip r:embed="rId4">
            <a:alphaModFix/>
          </a:blip>
          <a:srcRect b="0" l="3815" r="3805" t="0"/>
          <a:stretch/>
        </p:blipFill>
        <p:spPr>
          <a:xfrm>
            <a:off x="0" y="0"/>
            <a:ext cx="9144001" cy="5143500"/>
          </a:xfrm>
          <a:prstGeom prst="rect">
            <a:avLst/>
          </a:prstGeom>
          <a:noFill/>
          <a:ln>
            <a:noFill/>
          </a:ln>
        </p:spPr>
      </p:pic>
      <p:cxnSp>
        <p:nvCxnSpPr>
          <p:cNvPr id="571" name="Google Shape;571;p50"/>
          <p:cNvCxnSpPr/>
          <p:nvPr/>
        </p:nvCxnSpPr>
        <p:spPr>
          <a:xfrm>
            <a:off x="1179100" y="4199800"/>
            <a:ext cx="1395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75" name="Shape 575"/>
        <p:cNvGrpSpPr/>
        <p:nvPr/>
      </p:nvGrpSpPr>
      <p:grpSpPr>
        <a:xfrm>
          <a:off x="0" y="0"/>
          <a:ext cx="0" cy="0"/>
          <a:chOff x="0" y="0"/>
          <a:chExt cx="0" cy="0"/>
        </a:xfrm>
      </p:grpSpPr>
      <p:sp>
        <p:nvSpPr>
          <p:cNvPr id="576" name="Google Shape;576;p51"/>
          <p:cNvSpPr txBox="1"/>
          <p:nvPr>
            <p:ph type="title"/>
          </p:nvPr>
        </p:nvSpPr>
        <p:spPr>
          <a:xfrm>
            <a:off x="3223188" y="2428300"/>
            <a:ext cx="2697600" cy="61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212121"/>
                </a:solidFill>
              </a:rPr>
              <a:t>THANKYOU!</a:t>
            </a:r>
            <a:endParaRPr sz="2400"/>
          </a:p>
        </p:txBody>
      </p:sp>
      <p:pic>
        <p:nvPicPr>
          <p:cNvPr id="577" name="Google Shape;577;p51"/>
          <p:cNvPicPr preferRelativeResize="0"/>
          <p:nvPr/>
        </p:nvPicPr>
        <p:blipFill>
          <a:blip r:embed="rId3">
            <a:alphaModFix/>
          </a:blip>
          <a:stretch>
            <a:fillRect/>
          </a:stretch>
        </p:blipFill>
        <p:spPr>
          <a:xfrm>
            <a:off x="0" y="2887325"/>
            <a:ext cx="9144001" cy="3886200"/>
          </a:xfrm>
          <a:prstGeom prst="rect">
            <a:avLst/>
          </a:prstGeom>
          <a:noFill/>
          <a:ln>
            <a:noFill/>
          </a:ln>
        </p:spPr>
      </p:pic>
      <p:pic>
        <p:nvPicPr>
          <p:cNvPr id="578" name="Google Shape;578;p51"/>
          <p:cNvPicPr preferRelativeResize="0"/>
          <p:nvPr/>
        </p:nvPicPr>
        <p:blipFill rotWithShape="1">
          <a:blip r:embed="rId4">
            <a:alphaModFix/>
          </a:blip>
          <a:srcRect b="-4177" l="0" r="-4177" t="0"/>
          <a:stretch/>
        </p:blipFill>
        <p:spPr>
          <a:xfrm>
            <a:off x="3777787" y="369175"/>
            <a:ext cx="1588425" cy="1588425"/>
          </a:xfrm>
          <a:prstGeom prst="rect">
            <a:avLst/>
          </a:prstGeom>
          <a:noFill/>
          <a:ln>
            <a:noFill/>
          </a:ln>
        </p:spPr>
      </p:pic>
      <p:sp>
        <p:nvSpPr>
          <p:cNvPr id="579" name="Google Shape;579;p51"/>
          <p:cNvSpPr txBox="1"/>
          <p:nvPr/>
        </p:nvSpPr>
        <p:spPr>
          <a:xfrm>
            <a:off x="1586100" y="2002288"/>
            <a:ext cx="5971800" cy="38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(APPROVED BY A.I.C.T.E &amp; AFFILIATED TO AKTU, LUCKNOW)</a:t>
            </a:r>
            <a:endParaRPr sz="1300">
              <a:latin typeface="Nunito"/>
              <a:ea typeface="Nunito"/>
              <a:cs typeface="Nunito"/>
              <a:sym typeface="Nunito"/>
            </a:endParaRPr>
          </a:p>
        </p:txBody>
      </p:sp>
      <p:sp>
        <p:nvSpPr>
          <p:cNvPr id="580" name="Google Shape;580;p51"/>
          <p:cNvSpPr txBox="1"/>
          <p:nvPr/>
        </p:nvSpPr>
        <p:spPr>
          <a:xfrm>
            <a:off x="1716438" y="3088300"/>
            <a:ext cx="6625500" cy="1122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000000"/>
              </a:buClr>
              <a:buSzPts val="688"/>
              <a:buFont typeface="Arial"/>
              <a:buNone/>
            </a:pPr>
            <a:r>
              <a:rPr b="1" lang="en" sz="2000">
                <a:latin typeface="Maven Pro"/>
                <a:ea typeface="Maven Pro"/>
                <a:cs typeface="Maven Pro"/>
                <a:sym typeface="Maven Pro"/>
              </a:rPr>
              <a:t>Anurag Gupta		             (2001090100004)</a:t>
            </a:r>
            <a:endParaRPr b="1" sz="2000">
              <a:latin typeface="Maven Pro"/>
              <a:ea typeface="Maven Pro"/>
              <a:cs typeface="Maven Pro"/>
              <a:sym typeface="Maven Pro"/>
            </a:endParaRPr>
          </a:p>
          <a:p>
            <a:pPr indent="0" lvl="0" marL="0" rtl="0" algn="l">
              <a:lnSpc>
                <a:spcPct val="80000"/>
              </a:lnSpc>
              <a:spcBef>
                <a:spcPts val="0"/>
              </a:spcBef>
              <a:spcAft>
                <a:spcPts val="0"/>
              </a:spcAft>
              <a:buClr>
                <a:srgbClr val="000000"/>
              </a:buClr>
              <a:buSzPts val="688"/>
              <a:buFont typeface="Arial"/>
              <a:buNone/>
            </a:pPr>
            <a:r>
              <a:rPr b="1" lang="en" sz="2000">
                <a:latin typeface="Maven Pro"/>
                <a:ea typeface="Maven Pro"/>
                <a:cs typeface="Maven Pro"/>
                <a:sym typeface="Maven Pro"/>
              </a:rPr>
              <a:t>Arpit Kumar Nauhwara     (2001090100006) </a:t>
            </a:r>
            <a:endParaRPr b="1" sz="2000">
              <a:latin typeface="Maven Pro"/>
              <a:ea typeface="Maven Pro"/>
              <a:cs typeface="Maven Pro"/>
              <a:sym typeface="Maven Pro"/>
            </a:endParaRPr>
          </a:p>
          <a:p>
            <a:pPr indent="0" lvl="0" marL="0" rtl="0" algn="l">
              <a:lnSpc>
                <a:spcPct val="80000"/>
              </a:lnSpc>
              <a:spcBef>
                <a:spcPts val="0"/>
              </a:spcBef>
              <a:spcAft>
                <a:spcPts val="0"/>
              </a:spcAft>
              <a:buNone/>
            </a:pPr>
            <a:r>
              <a:rPr b="1" lang="en" sz="2000">
                <a:latin typeface="Maven Pro"/>
                <a:ea typeface="Maven Pro"/>
                <a:cs typeface="Maven Pro"/>
                <a:sym typeface="Maven Pro"/>
              </a:rPr>
              <a:t>Hemant Sharma	             (2001090100021)</a:t>
            </a:r>
            <a:endParaRPr sz="2000">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07" name="Shape 307"/>
        <p:cNvGrpSpPr/>
        <p:nvPr/>
      </p:nvGrpSpPr>
      <p:grpSpPr>
        <a:xfrm>
          <a:off x="0" y="0"/>
          <a:ext cx="0" cy="0"/>
          <a:chOff x="0" y="0"/>
          <a:chExt cx="0" cy="0"/>
        </a:xfrm>
      </p:grpSpPr>
      <p:pic>
        <p:nvPicPr>
          <p:cNvPr id="308" name="Google Shape;308;p16"/>
          <p:cNvPicPr preferRelativeResize="0"/>
          <p:nvPr/>
        </p:nvPicPr>
        <p:blipFill>
          <a:blip r:embed="rId3">
            <a:alphaModFix/>
          </a:blip>
          <a:stretch>
            <a:fillRect/>
          </a:stretch>
        </p:blipFill>
        <p:spPr>
          <a:xfrm>
            <a:off x="0" y="2865825"/>
            <a:ext cx="9144001" cy="3886200"/>
          </a:xfrm>
          <a:prstGeom prst="rect">
            <a:avLst/>
          </a:prstGeom>
          <a:noFill/>
          <a:ln>
            <a:noFill/>
          </a:ln>
        </p:spPr>
      </p:pic>
      <p:pic>
        <p:nvPicPr>
          <p:cNvPr id="309" name="Google Shape;309;p16"/>
          <p:cNvPicPr preferRelativeResize="0"/>
          <p:nvPr/>
        </p:nvPicPr>
        <p:blipFill>
          <a:blip r:embed="rId4">
            <a:alphaModFix/>
          </a:blip>
          <a:stretch>
            <a:fillRect/>
          </a:stretch>
        </p:blipFill>
        <p:spPr>
          <a:xfrm>
            <a:off x="3960375" y="819925"/>
            <a:ext cx="3816850" cy="3406749"/>
          </a:xfrm>
          <a:prstGeom prst="rect">
            <a:avLst/>
          </a:prstGeom>
          <a:noFill/>
          <a:ln>
            <a:noFill/>
          </a:ln>
        </p:spPr>
      </p:pic>
      <p:sp>
        <p:nvSpPr>
          <p:cNvPr id="310" name="Google Shape;310;p16"/>
          <p:cNvSpPr txBox="1"/>
          <p:nvPr/>
        </p:nvSpPr>
        <p:spPr>
          <a:xfrm>
            <a:off x="1233575" y="652175"/>
            <a:ext cx="25419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Maven Pro"/>
                <a:ea typeface="Maven Pro"/>
                <a:cs typeface="Maven Pro"/>
                <a:sym typeface="Maven Pro"/>
              </a:rPr>
              <a:t>WORKFLOW,</a:t>
            </a:r>
            <a:endParaRPr b="1" sz="2800">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14" name="Shape 314"/>
        <p:cNvGrpSpPr/>
        <p:nvPr/>
      </p:nvGrpSpPr>
      <p:grpSpPr>
        <a:xfrm>
          <a:off x="0" y="0"/>
          <a:ext cx="0" cy="0"/>
          <a:chOff x="0" y="0"/>
          <a:chExt cx="0" cy="0"/>
        </a:xfrm>
      </p:grpSpPr>
      <p:sp>
        <p:nvSpPr>
          <p:cNvPr id="315" name="Google Shape;315;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TOOLS AND TECHNOLOGIES,</a:t>
            </a:r>
            <a:endParaRPr>
              <a:solidFill>
                <a:srgbClr val="212121"/>
              </a:solidFill>
            </a:endParaRPr>
          </a:p>
        </p:txBody>
      </p:sp>
      <p:sp>
        <p:nvSpPr>
          <p:cNvPr id="316" name="Google Shape;316;p17"/>
          <p:cNvSpPr txBox="1"/>
          <p:nvPr>
            <p:ph idx="1" type="body"/>
          </p:nvPr>
        </p:nvSpPr>
        <p:spPr>
          <a:xfrm>
            <a:off x="1303800" y="1282825"/>
            <a:ext cx="7030500" cy="2541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212121"/>
              </a:buClr>
              <a:buSzPts val="1200"/>
              <a:buAutoNum type="arabicPeriod"/>
            </a:pPr>
            <a:r>
              <a:rPr b="1" lang="en" sz="1200">
                <a:solidFill>
                  <a:srgbClr val="212121"/>
                </a:solidFill>
              </a:rPr>
              <a:t>Python.</a:t>
            </a:r>
            <a:endParaRPr b="1" sz="1200">
              <a:solidFill>
                <a:srgbClr val="212121"/>
              </a:solidFill>
            </a:endParaRPr>
          </a:p>
          <a:p>
            <a:pPr indent="-304800" lvl="0" marL="457200" rtl="0" algn="l">
              <a:spcBef>
                <a:spcPts val="0"/>
              </a:spcBef>
              <a:spcAft>
                <a:spcPts val="0"/>
              </a:spcAft>
              <a:buClr>
                <a:srgbClr val="212121"/>
              </a:buClr>
              <a:buSzPts val="1200"/>
              <a:buAutoNum type="arabicPeriod"/>
            </a:pPr>
            <a:r>
              <a:rPr b="1" lang="en" sz="1200">
                <a:solidFill>
                  <a:srgbClr val="212121"/>
                </a:solidFill>
              </a:rPr>
              <a:t>Numpy and Pandas for data cleaning.</a:t>
            </a:r>
            <a:endParaRPr b="1" sz="1200">
              <a:solidFill>
                <a:srgbClr val="212121"/>
              </a:solidFill>
            </a:endParaRPr>
          </a:p>
          <a:p>
            <a:pPr indent="-304800" lvl="0" marL="457200" rtl="0" algn="l">
              <a:spcBef>
                <a:spcPts val="0"/>
              </a:spcBef>
              <a:spcAft>
                <a:spcPts val="0"/>
              </a:spcAft>
              <a:buClr>
                <a:srgbClr val="212121"/>
              </a:buClr>
              <a:buSzPts val="1200"/>
              <a:buAutoNum type="arabicPeriod"/>
            </a:pPr>
            <a:r>
              <a:rPr b="1" lang="en" sz="1200">
                <a:solidFill>
                  <a:srgbClr val="212121"/>
                </a:solidFill>
              </a:rPr>
              <a:t>Matplotlib and Seaborn for data visualization.</a:t>
            </a:r>
            <a:endParaRPr b="1" sz="1200">
              <a:solidFill>
                <a:srgbClr val="212121"/>
              </a:solidFill>
            </a:endParaRPr>
          </a:p>
          <a:p>
            <a:pPr indent="-304800" lvl="0" marL="457200" rtl="0" algn="l">
              <a:spcBef>
                <a:spcPts val="0"/>
              </a:spcBef>
              <a:spcAft>
                <a:spcPts val="0"/>
              </a:spcAft>
              <a:buClr>
                <a:srgbClr val="212121"/>
              </a:buClr>
              <a:buSzPts val="1200"/>
              <a:buAutoNum type="arabicPeriod"/>
            </a:pPr>
            <a:r>
              <a:rPr b="1" lang="en" sz="1200">
                <a:solidFill>
                  <a:srgbClr val="212121"/>
                </a:solidFill>
              </a:rPr>
              <a:t>Sklearn for model building.</a:t>
            </a:r>
            <a:endParaRPr b="1" sz="1200">
              <a:solidFill>
                <a:srgbClr val="212121"/>
              </a:solidFill>
            </a:endParaRPr>
          </a:p>
          <a:p>
            <a:pPr indent="-304800" lvl="0" marL="457200" rtl="0" algn="l">
              <a:spcBef>
                <a:spcPts val="0"/>
              </a:spcBef>
              <a:spcAft>
                <a:spcPts val="0"/>
              </a:spcAft>
              <a:buClr>
                <a:srgbClr val="212121"/>
              </a:buClr>
              <a:buSzPts val="1200"/>
              <a:buAutoNum type="arabicPeriod"/>
            </a:pPr>
            <a:r>
              <a:rPr b="1" lang="en" sz="1200">
                <a:solidFill>
                  <a:srgbClr val="212121"/>
                </a:solidFill>
              </a:rPr>
              <a:t>Google Collab, Jupyter notebook, and visual studio code as IDE.</a:t>
            </a:r>
            <a:endParaRPr b="1" sz="1200">
              <a:solidFill>
                <a:srgbClr val="212121"/>
              </a:solidFill>
            </a:endParaRPr>
          </a:p>
          <a:p>
            <a:pPr indent="-304800" lvl="0" marL="457200" rtl="0" algn="l">
              <a:spcBef>
                <a:spcPts val="0"/>
              </a:spcBef>
              <a:spcAft>
                <a:spcPts val="0"/>
              </a:spcAft>
              <a:buClr>
                <a:srgbClr val="212121"/>
              </a:buClr>
              <a:buSzPts val="1200"/>
              <a:buAutoNum type="arabicPeriod"/>
            </a:pPr>
            <a:r>
              <a:rPr b="1" lang="en" sz="1200">
                <a:solidFill>
                  <a:srgbClr val="212121"/>
                </a:solidFill>
              </a:rPr>
              <a:t>Python, flask for http server.</a:t>
            </a:r>
            <a:endParaRPr b="1" sz="1200">
              <a:solidFill>
                <a:srgbClr val="212121"/>
              </a:solidFill>
            </a:endParaRPr>
          </a:p>
          <a:p>
            <a:pPr indent="-304800" lvl="0" marL="457200" rtl="0" algn="l">
              <a:spcBef>
                <a:spcPts val="0"/>
              </a:spcBef>
              <a:spcAft>
                <a:spcPts val="0"/>
              </a:spcAft>
              <a:buClr>
                <a:srgbClr val="212121"/>
              </a:buClr>
              <a:buSzPts val="1200"/>
              <a:buAutoNum type="arabicPeriod"/>
            </a:pPr>
            <a:r>
              <a:rPr b="1" lang="en" sz="1200">
                <a:solidFill>
                  <a:srgbClr val="212121"/>
                </a:solidFill>
              </a:rPr>
              <a:t>HTML/CSS for UI.</a:t>
            </a:r>
            <a:endParaRPr b="1">
              <a:solidFill>
                <a:srgbClr val="212121"/>
              </a:solidFill>
            </a:endParaRPr>
          </a:p>
        </p:txBody>
      </p:sp>
      <p:pic>
        <p:nvPicPr>
          <p:cNvPr id="317" name="Google Shape;317;p17"/>
          <p:cNvPicPr preferRelativeResize="0"/>
          <p:nvPr/>
        </p:nvPicPr>
        <p:blipFill>
          <a:blip r:embed="rId3">
            <a:alphaModFix/>
          </a:blip>
          <a:stretch>
            <a:fillRect/>
          </a:stretch>
        </p:blipFill>
        <p:spPr>
          <a:xfrm>
            <a:off x="0" y="2865825"/>
            <a:ext cx="9144001" cy="388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21" name="Shape 321"/>
        <p:cNvGrpSpPr/>
        <p:nvPr/>
      </p:nvGrpSpPr>
      <p:grpSpPr>
        <a:xfrm>
          <a:off x="0" y="0"/>
          <a:ext cx="0" cy="0"/>
          <a:chOff x="0" y="0"/>
          <a:chExt cx="0" cy="0"/>
        </a:xfrm>
      </p:grpSpPr>
      <p:sp>
        <p:nvSpPr>
          <p:cNvPr id="322" name="Google Shape;322;p18"/>
          <p:cNvSpPr txBox="1"/>
          <p:nvPr>
            <p:ph type="title"/>
          </p:nvPr>
        </p:nvSpPr>
        <p:spPr>
          <a:xfrm>
            <a:off x="1303800" y="598575"/>
            <a:ext cx="7030500" cy="6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DATA COLLECTION,</a:t>
            </a:r>
            <a:endParaRPr>
              <a:solidFill>
                <a:srgbClr val="212121"/>
              </a:solidFill>
            </a:endParaRPr>
          </a:p>
        </p:txBody>
      </p:sp>
      <p:sp>
        <p:nvSpPr>
          <p:cNvPr id="323" name="Google Shape;323;p18"/>
          <p:cNvSpPr txBox="1"/>
          <p:nvPr>
            <p:ph idx="1" type="body"/>
          </p:nvPr>
        </p:nvSpPr>
        <p:spPr>
          <a:xfrm>
            <a:off x="1303800" y="13566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324" name="Google Shape;324;p18"/>
          <p:cNvPicPr preferRelativeResize="0"/>
          <p:nvPr/>
        </p:nvPicPr>
        <p:blipFill>
          <a:blip r:embed="rId3">
            <a:alphaModFix/>
          </a:blip>
          <a:stretch>
            <a:fillRect/>
          </a:stretch>
        </p:blipFill>
        <p:spPr>
          <a:xfrm>
            <a:off x="0" y="2876550"/>
            <a:ext cx="9144001" cy="3886200"/>
          </a:xfrm>
          <a:prstGeom prst="rect">
            <a:avLst/>
          </a:prstGeom>
          <a:noFill/>
          <a:ln>
            <a:noFill/>
          </a:ln>
        </p:spPr>
      </p:pic>
      <p:pic>
        <p:nvPicPr>
          <p:cNvPr id="325" name="Google Shape;325;p18"/>
          <p:cNvPicPr preferRelativeResize="0"/>
          <p:nvPr/>
        </p:nvPicPr>
        <p:blipFill>
          <a:blip r:embed="rId4">
            <a:alphaModFix/>
          </a:blip>
          <a:stretch>
            <a:fillRect/>
          </a:stretch>
        </p:blipFill>
        <p:spPr>
          <a:xfrm>
            <a:off x="1527800" y="1246575"/>
            <a:ext cx="6806500" cy="299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29" name="Shape 329"/>
        <p:cNvGrpSpPr/>
        <p:nvPr/>
      </p:nvGrpSpPr>
      <p:grpSpPr>
        <a:xfrm>
          <a:off x="0" y="0"/>
          <a:ext cx="0" cy="0"/>
          <a:chOff x="0" y="0"/>
          <a:chExt cx="0" cy="0"/>
        </a:xfrm>
      </p:grpSpPr>
      <p:sp>
        <p:nvSpPr>
          <p:cNvPr id="330" name="Google Shape;330;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DATASET OVERVIEW,</a:t>
            </a:r>
            <a:endParaRPr>
              <a:solidFill>
                <a:srgbClr val="212121"/>
              </a:solidFill>
            </a:endParaRPr>
          </a:p>
        </p:txBody>
      </p:sp>
      <p:sp>
        <p:nvSpPr>
          <p:cNvPr id="331" name="Google Shape;331;p19"/>
          <p:cNvSpPr txBox="1"/>
          <p:nvPr>
            <p:ph idx="1" type="body"/>
          </p:nvPr>
        </p:nvSpPr>
        <p:spPr>
          <a:xfrm>
            <a:off x="1303800" y="13566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332" name="Google Shape;332;p19"/>
          <p:cNvPicPr preferRelativeResize="0"/>
          <p:nvPr/>
        </p:nvPicPr>
        <p:blipFill>
          <a:blip r:embed="rId3">
            <a:alphaModFix/>
          </a:blip>
          <a:stretch>
            <a:fillRect/>
          </a:stretch>
        </p:blipFill>
        <p:spPr>
          <a:xfrm>
            <a:off x="0" y="2876550"/>
            <a:ext cx="9144001" cy="3886200"/>
          </a:xfrm>
          <a:prstGeom prst="rect">
            <a:avLst/>
          </a:prstGeom>
          <a:noFill/>
          <a:ln>
            <a:noFill/>
          </a:ln>
        </p:spPr>
      </p:pic>
      <p:pic>
        <p:nvPicPr>
          <p:cNvPr id="333" name="Google Shape;333;p19"/>
          <p:cNvPicPr preferRelativeResize="0"/>
          <p:nvPr/>
        </p:nvPicPr>
        <p:blipFill>
          <a:blip r:embed="rId4">
            <a:alphaModFix/>
          </a:blip>
          <a:stretch>
            <a:fillRect/>
          </a:stretch>
        </p:blipFill>
        <p:spPr>
          <a:xfrm>
            <a:off x="1456200" y="1380450"/>
            <a:ext cx="7030501" cy="2970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37" name="Shape 337"/>
        <p:cNvGrpSpPr/>
        <p:nvPr/>
      </p:nvGrpSpPr>
      <p:grpSpPr>
        <a:xfrm>
          <a:off x="0" y="0"/>
          <a:ext cx="0" cy="0"/>
          <a:chOff x="0" y="0"/>
          <a:chExt cx="0" cy="0"/>
        </a:xfrm>
      </p:grpSpPr>
      <p:sp>
        <p:nvSpPr>
          <p:cNvPr id="338" name="Google Shape;338;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ABOUT DATASET, </a:t>
            </a:r>
            <a:endParaRPr>
              <a:solidFill>
                <a:srgbClr val="212121"/>
              </a:solidFill>
            </a:endParaRPr>
          </a:p>
        </p:txBody>
      </p:sp>
      <p:sp>
        <p:nvSpPr>
          <p:cNvPr id="339" name="Google Shape;339;p20"/>
          <p:cNvSpPr txBox="1"/>
          <p:nvPr>
            <p:ph idx="1" type="body"/>
          </p:nvPr>
        </p:nvSpPr>
        <p:spPr>
          <a:xfrm>
            <a:off x="1227600" y="1228050"/>
            <a:ext cx="7030500" cy="2541600"/>
          </a:xfrm>
          <a:prstGeom prst="rect">
            <a:avLst/>
          </a:prstGeom>
        </p:spPr>
        <p:txBody>
          <a:bodyPr anchorCtr="0" anchor="t" bIns="91425" lIns="91425" spcFirstLastPara="1" rIns="91425" wrap="square" tIns="91425">
            <a:normAutofit/>
          </a:bodyPr>
          <a:lstStyle/>
          <a:p>
            <a:pPr indent="-305593" lvl="0" marL="457200" rtl="0" algn="l">
              <a:lnSpc>
                <a:spcPct val="95000"/>
              </a:lnSpc>
              <a:spcBef>
                <a:spcPts val="0"/>
              </a:spcBef>
              <a:spcAft>
                <a:spcPts val="0"/>
              </a:spcAft>
              <a:buClr>
                <a:srgbClr val="000000"/>
              </a:buClr>
              <a:buSzPts val="1213"/>
              <a:buAutoNum type="arabicPeriod"/>
            </a:pPr>
            <a:r>
              <a:rPr b="1" lang="en" sz="1212">
                <a:solidFill>
                  <a:srgbClr val="000000"/>
                </a:solidFill>
              </a:rPr>
              <a:t>Area type : </a:t>
            </a:r>
            <a:r>
              <a:rPr lang="en" sz="1212">
                <a:solidFill>
                  <a:srgbClr val="000000"/>
                </a:solidFill>
              </a:rPr>
              <a:t>Description of the area.</a:t>
            </a:r>
            <a:endParaRPr sz="1212">
              <a:solidFill>
                <a:srgbClr val="000000"/>
              </a:solidFill>
            </a:endParaRPr>
          </a:p>
          <a:p>
            <a:pPr indent="-305593" lvl="0" marL="457200" rtl="0" algn="l">
              <a:lnSpc>
                <a:spcPct val="95000"/>
              </a:lnSpc>
              <a:spcBef>
                <a:spcPts val="0"/>
              </a:spcBef>
              <a:spcAft>
                <a:spcPts val="0"/>
              </a:spcAft>
              <a:buClr>
                <a:srgbClr val="000000"/>
              </a:buClr>
              <a:buSzPts val="1213"/>
              <a:buAutoNum type="arabicPeriod"/>
            </a:pPr>
            <a:r>
              <a:rPr b="1" lang="en" sz="1212">
                <a:solidFill>
                  <a:srgbClr val="000000"/>
                </a:solidFill>
              </a:rPr>
              <a:t>Availability : </a:t>
            </a:r>
            <a:r>
              <a:rPr lang="en" sz="1212">
                <a:solidFill>
                  <a:srgbClr val="000000"/>
                </a:solidFill>
              </a:rPr>
              <a:t>when it is ready.</a:t>
            </a:r>
            <a:endParaRPr sz="1212">
              <a:solidFill>
                <a:srgbClr val="000000"/>
              </a:solidFill>
            </a:endParaRPr>
          </a:p>
          <a:p>
            <a:pPr indent="-305593" lvl="0" marL="457200" rtl="0" algn="l">
              <a:lnSpc>
                <a:spcPct val="95000"/>
              </a:lnSpc>
              <a:spcBef>
                <a:spcPts val="0"/>
              </a:spcBef>
              <a:spcAft>
                <a:spcPts val="0"/>
              </a:spcAft>
              <a:buClr>
                <a:srgbClr val="000000"/>
              </a:buClr>
              <a:buSzPts val="1213"/>
              <a:buAutoNum type="arabicPeriod"/>
            </a:pPr>
            <a:r>
              <a:rPr b="1" lang="en" sz="1212">
                <a:solidFill>
                  <a:srgbClr val="000000"/>
                </a:solidFill>
              </a:rPr>
              <a:t>Location : </a:t>
            </a:r>
            <a:r>
              <a:rPr lang="en" sz="1212">
                <a:solidFill>
                  <a:srgbClr val="000000"/>
                </a:solidFill>
              </a:rPr>
              <a:t>Where it is located in Bengaluru.</a:t>
            </a:r>
            <a:endParaRPr sz="1212">
              <a:solidFill>
                <a:srgbClr val="000000"/>
              </a:solidFill>
            </a:endParaRPr>
          </a:p>
          <a:p>
            <a:pPr indent="-305593" lvl="0" marL="457200" rtl="0" algn="l">
              <a:lnSpc>
                <a:spcPct val="95000"/>
              </a:lnSpc>
              <a:spcBef>
                <a:spcPts val="0"/>
              </a:spcBef>
              <a:spcAft>
                <a:spcPts val="0"/>
              </a:spcAft>
              <a:buClr>
                <a:srgbClr val="000000"/>
              </a:buClr>
              <a:buSzPts val="1213"/>
              <a:buAutoNum type="arabicPeriod"/>
            </a:pPr>
            <a:r>
              <a:rPr b="1" lang="en" sz="1212">
                <a:solidFill>
                  <a:srgbClr val="000000"/>
                </a:solidFill>
              </a:rPr>
              <a:t>Size : </a:t>
            </a:r>
            <a:r>
              <a:rPr lang="en" sz="1212">
                <a:solidFill>
                  <a:srgbClr val="000000"/>
                </a:solidFill>
              </a:rPr>
              <a:t>BHK or Bedrooms.</a:t>
            </a:r>
            <a:endParaRPr sz="1212">
              <a:solidFill>
                <a:srgbClr val="000000"/>
              </a:solidFill>
            </a:endParaRPr>
          </a:p>
          <a:p>
            <a:pPr indent="-305593" lvl="0" marL="457200" rtl="0" algn="l">
              <a:lnSpc>
                <a:spcPct val="95000"/>
              </a:lnSpc>
              <a:spcBef>
                <a:spcPts val="0"/>
              </a:spcBef>
              <a:spcAft>
                <a:spcPts val="0"/>
              </a:spcAft>
              <a:buClr>
                <a:srgbClr val="000000"/>
              </a:buClr>
              <a:buSzPts val="1213"/>
              <a:buAutoNum type="arabicPeriod"/>
            </a:pPr>
            <a:r>
              <a:rPr b="1" lang="en" sz="1212">
                <a:solidFill>
                  <a:srgbClr val="000000"/>
                </a:solidFill>
              </a:rPr>
              <a:t>Society : </a:t>
            </a:r>
            <a:r>
              <a:rPr lang="en" sz="1212">
                <a:solidFill>
                  <a:srgbClr val="000000"/>
                </a:solidFill>
              </a:rPr>
              <a:t>To which society it belongs.</a:t>
            </a:r>
            <a:endParaRPr sz="1212">
              <a:solidFill>
                <a:srgbClr val="000000"/>
              </a:solidFill>
            </a:endParaRPr>
          </a:p>
          <a:p>
            <a:pPr indent="-305593" lvl="0" marL="457200" rtl="0" algn="l">
              <a:lnSpc>
                <a:spcPct val="95000"/>
              </a:lnSpc>
              <a:spcBef>
                <a:spcPts val="0"/>
              </a:spcBef>
              <a:spcAft>
                <a:spcPts val="0"/>
              </a:spcAft>
              <a:buClr>
                <a:srgbClr val="000000"/>
              </a:buClr>
              <a:buSzPts val="1213"/>
              <a:buAutoNum type="arabicPeriod"/>
            </a:pPr>
            <a:r>
              <a:rPr b="1" lang="en" sz="1212">
                <a:solidFill>
                  <a:srgbClr val="000000"/>
                </a:solidFill>
              </a:rPr>
              <a:t>Total sqft : </a:t>
            </a:r>
            <a:r>
              <a:rPr lang="en" sz="1212">
                <a:solidFill>
                  <a:srgbClr val="000000"/>
                </a:solidFill>
              </a:rPr>
              <a:t>Size of the property in sq.ft.</a:t>
            </a:r>
            <a:endParaRPr sz="1212">
              <a:solidFill>
                <a:srgbClr val="000000"/>
              </a:solidFill>
            </a:endParaRPr>
          </a:p>
          <a:p>
            <a:pPr indent="-305593" lvl="0" marL="457200" rtl="0" algn="l">
              <a:lnSpc>
                <a:spcPct val="95000"/>
              </a:lnSpc>
              <a:spcBef>
                <a:spcPts val="0"/>
              </a:spcBef>
              <a:spcAft>
                <a:spcPts val="0"/>
              </a:spcAft>
              <a:buClr>
                <a:srgbClr val="000000"/>
              </a:buClr>
              <a:buSzPts val="1213"/>
              <a:buAutoNum type="arabicPeriod"/>
            </a:pPr>
            <a:r>
              <a:rPr b="1" lang="en" sz="1212">
                <a:solidFill>
                  <a:srgbClr val="000000"/>
                </a:solidFill>
              </a:rPr>
              <a:t>Bath : </a:t>
            </a:r>
            <a:r>
              <a:rPr lang="en" sz="1212">
                <a:solidFill>
                  <a:srgbClr val="000000"/>
                </a:solidFill>
              </a:rPr>
              <a:t>No. of Bathrooms.</a:t>
            </a:r>
            <a:endParaRPr sz="1212">
              <a:solidFill>
                <a:srgbClr val="000000"/>
              </a:solidFill>
            </a:endParaRPr>
          </a:p>
          <a:p>
            <a:pPr indent="-305593" lvl="0" marL="457200" rtl="0" algn="l">
              <a:lnSpc>
                <a:spcPct val="95000"/>
              </a:lnSpc>
              <a:spcBef>
                <a:spcPts val="0"/>
              </a:spcBef>
              <a:spcAft>
                <a:spcPts val="0"/>
              </a:spcAft>
              <a:buClr>
                <a:srgbClr val="000000"/>
              </a:buClr>
              <a:buSzPts val="1213"/>
              <a:buAutoNum type="arabicPeriod"/>
            </a:pPr>
            <a:r>
              <a:rPr b="1" lang="en" sz="1212">
                <a:solidFill>
                  <a:srgbClr val="000000"/>
                </a:solidFill>
              </a:rPr>
              <a:t>Balcony : </a:t>
            </a:r>
            <a:r>
              <a:rPr lang="en" sz="1212">
                <a:solidFill>
                  <a:srgbClr val="000000"/>
                </a:solidFill>
              </a:rPr>
              <a:t>No. of the Balcony.</a:t>
            </a:r>
            <a:endParaRPr sz="1212">
              <a:solidFill>
                <a:srgbClr val="000000"/>
              </a:solidFill>
            </a:endParaRPr>
          </a:p>
          <a:p>
            <a:pPr indent="-305593" lvl="0" marL="457200" rtl="0" algn="l">
              <a:lnSpc>
                <a:spcPct val="95000"/>
              </a:lnSpc>
              <a:spcBef>
                <a:spcPts val="0"/>
              </a:spcBef>
              <a:spcAft>
                <a:spcPts val="0"/>
              </a:spcAft>
              <a:buClr>
                <a:srgbClr val="000000"/>
              </a:buClr>
              <a:buSzPts val="1213"/>
              <a:buAutoNum type="arabicPeriod"/>
            </a:pPr>
            <a:r>
              <a:rPr b="1" lang="en" sz="1212">
                <a:solidFill>
                  <a:srgbClr val="000000"/>
                </a:solidFill>
              </a:rPr>
              <a:t>Price : </a:t>
            </a:r>
            <a:r>
              <a:rPr lang="en" sz="1212">
                <a:solidFill>
                  <a:srgbClr val="000000"/>
                </a:solidFill>
              </a:rPr>
              <a:t>Value of the property in lakhs (Indian Rupee - ₹ ).</a:t>
            </a:r>
            <a:endParaRPr sz="1212">
              <a:solidFill>
                <a:srgbClr val="000000"/>
              </a:solidFill>
            </a:endParaRPr>
          </a:p>
          <a:p>
            <a:pPr indent="0" lvl="0" marL="0" rtl="0" algn="l">
              <a:lnSpc>
                <a:spcPct val="95000"/>
              </a:lnSpc>
              <a:spcBef>
                <a:spcPts val="1200"/>
              </a:spcBef>
              <a:spcAft>
                <a:spcPts val="1200"/>
              </a:spcAft>
              <a:buNone/>
            </a:pPr>
            <a:r>
              <a:rPr b="1" lang="en" sz="1212">
                <a:solidFill>
                  <a:srgbClr val="000000"/>
                </a:solidFill>
              </a:rPr>
              <a:t>  Now Check </a:t>
            </a:r>
            <a:r>
              <a:rPr b="1" lang="en" sz="1212">
                <a:solidFill>
                  <a:srgbClr val="000000"/>
                </a:solidFill>
              </a:rPr>
              <a:t>the</a:t>
            </a:r>
            <a:r>
              <a:rPr b="1" lang="en" sz="1212">
                <a:solidFill>
                  <a:srgbClr val="000000"/>
                </a:solidFill>
              </a:rPr>
              <a:t> shape of Dataset,</a:t>
            </a:r>
            <a:endParaRPr b="1" sz="1212">
              <a:solidFill>
                <a:srgbClr val="000000"/>
              </a:solidFill>
            </a:endParaRPr>
          </a:p>
        </p:txBody>
      </p:sp>
      <p:pic>
        <p:nvPicPr>
          <p:cNvPr id="340" name="Google Shape;340;p20"/>
          <p:cNvPicPr preferRelativeResize="0"/>
          <p:nvPr/>
        </p:nvPicPr>
        <p:blipFill>
          <a:blip r:embed="rId3">
            <a:alphaModFix/>
          </a:blip>
          <a:stretch>
            <a:fillRect/>
          </a:stretch>
        </p:blipFill>
        <p:spPr>
          <a:xfrm>
            <a:off x="0" y="2897125"/>
            <a:ext cx="9144001" cy="3886200"/>
          </a:xfrm>
          <a:prstGeom prst="rect">
            <a:avLst/>
          </a:prstGeom>
          <a:noFill/>
          <a:ln>
            <a:noFill/>
          </a:ln>
        </p:spPr>
      </p:pic>
      <p:pic>
        <p:nvPicPr>
          <p:cNvPr id="341" name="Google Shape;341;p20"/>
          <p:cNvPicPr preferRelativeResize="0"/>
          <p:nvPr/>
        </p:nvPicPr>
        <p:blipFill>
          <a:blip r:embed="rId4">
            <a:alphaModFix/>
          </a:blip>
          <a:stretch>
            <a:fillRect/>
          </a:stretch>
        </p:blipFill>
        <p:spPr>
          <a:xfrm>
            <a:off x="1395675" y="3249648"/>
            <a:ext cx="4865700" cy="580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45" name="Shape 345"/>
        <p:cNvGrpSpPr/>
        <p:nvPr/>
      </p:nvGrpSpPr>
      <p:grpSpPr>
        <a:xfrm>
          <a:off x="0" y="0"/>
          <a:ext cx="0" cy="0"/>
          <a:chOff x="0" y="0"/>
          <a:chExt cx="0" cy="0"/>
        </a:xfrm>
      </p:grpSpPr>
      <p:sp>
        <p:nvSpPr>
          <p:cNvPr id="346" name="Google Shape;346;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12121"/>
                </a:solidFill>
              </a:rPr>
              <a:t>DATA CLEANING AND PREPROCESSING,</a:t>
            </a:r>
            <a:endParaRPr>
              <a:solidFill>
                <a:srgbClr val="212121"/>
              </a:solidFill>
            </a:endParaRPr>
          </a:p>
        </p:txBody>
      </p:sp>
      <p:sp>
        <p:nvSpPr>
          <p:cNvPr id="347" name="Google Shape;347;p21"/>
          <p:cNvSpPr txBox="1"/>
          <p:nvPr>
            <p:ph idx="1" type="body"/>
          </p:nvPr>
        </p:nvSpPr>
        <p:spPr>
          <a:xfrm>
            <a:off x="1303800" y="1228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rPr>
              <a:t>Data cleaning and preprocessing involves preparing raw data for analysis by removing errors, and irrelevant information. </a:t>
            </a:r>
            <a:endParaRPr b="1">
              <a:solidFill>
                <a:srgbClr val="000000"/>
              </a:solidFill>
            </a:endParaRPr>
          </a:p>
          <a:p>
            <a:pPr indent="0" lvl="0" marL="0" rtl="0" algn="l">
              <a:spcBef>
                <a:spcPts val="1200"/>
              </a:spcBef>
              <a:spcAft>
                <a:spcPts val="1200"/>
              </a:spcAft>
              <a:buNone/>
            </a:pPr>
            <a:r>
              <a:rPr b="1" lang="en">
                <a:solidFill>
                  <a:srgbClr val="000000"/>
                </a:solidFill>
              </a:rPr>
              <a:t>It includes tasks like handling missing values.</a:t>
            </a:r>
            <a:endParaRPr b="1" sz="1400">
              <a:solidFill>
                <a:srgbClr val="000000"/>
              </a:solidFill>
            </a:endParaRPr>
          </a:p>
        </p:txBody>
      </p:sp>
      <p:pic>
        <p:nvPicPr>
          <p:cNvPr id="348" name="Google Shape;348;p21"/>
          <p:cNvPicPr preferRelativeResize="0"/>
          <p:nvPr/>
        </p:nvPicPr>
        <p:blipFill>
          <a:blip r:embed="rId3">
            <a:alphaModFix/>
          </a:blip>
          <a:stretch>
            <a:fillRect/>
          </a:stretch>
        </p:blipFill>
        <p:spPr>
          <a:xfrm>
            <a:off x="0" y="2876550"/>
            <a:ext cx="9144001" cy="3886200"/>
          </a:xfrm>
          <a:prstGeom prst="rect">
            <a:avLst/>
          </a:prstGeom>
          <a:noFill/>
          <a:ln>
            <a:noFill/>
          </a:ln>
        </p:spPr>
      </p:pic>
      <p:pic>
        <p:nvPicPr>
          <p:cNvPr id="349" name="Google Shape;349;p21"/>
          <p:cNvPicPr preferRelativeResize="0"/>
          <p:nvPr/>
        </p:nvPicPr>
        <p:blipFill>
          <a:blip r:embed="rId4">
            <a:alphaModFix/>
          </a:blip>
          <a:stretch>
            <a:fillRect/>
          </a:stretch>
        </p:blipFill>
        <p:spPr>
          <a:xfrm>
            <a:off x="1403350" y="2240275"/>
            <a:ext cx="5736599" cy="2032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